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1" r:id="rId9"/>
    <p:sldId id="262" r:id="rId10"/>
    <p:sldId id="268" r:id="rId11"/>
    <p:sldId id="265" r:id="rId12"/>
    <p:sldId id="269" r:id="rId13"/>
    <p:sldId id="267" r:id="rId14"/>
    <p:sldId id="264" r:id="rId15"/>
    <p:sldId id="270" r:id="rId16"/>
    <p:sldId id="272" r:id="rId17"/>
    <p:sldId id="279" r:id="rId18"/>
    <p:sldId id="280" r:id="rId19"/>
    <p:sldId id="282" r:id="rId20"/>
    <p:sldId id="283" r:id="rId21"/>
    <p:sldId id="271" r:id="rId22"/>
    <p:sldId id="275" r:id="rId23"/>
    <p:sldId id="273" r:id="rId24"/>
    <p:sldId id="274" r:id="rId25"/>
    <p:sldId id="276" r:id="rId26"/>
    <p:sldId id="277" r:id="rId27"/>
    <p:sldId id="281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7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reyWikstrom:Desktop:TG_PriceAnalysis_v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CFDA:Tess%20Giberson:TG%20Sales%20Histor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TG%20SFA%20Sales%20Analys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TG%20SFA%20Sales%20Analysi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80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CFDA:Tess%20Giberson:TG%20SFA%20Sales%20Analysis.xlsx" TargetMode="External"/><Relationship Id="rId2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Workbook80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Overview%20DM%20Scenario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isonmelville:Desktop:Overview%20DM%20Scenari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S11</c:v>
          </c:tx>
          <c:spPr>
            <a:solidFill>
              <a:schemeClr val="accent2"/>
            </a:solidFill>
          </c:spPr>
          <c:invertIfNegative val="0"/>
          <c:cat>
            <c:strRef>
              <c:f>Sheet1!$A$1:$E$1</c:f>
              <c:strCache>
                <c:ptCount val="5"/>
                <c:pt idx="0">
                  <c:v>Int'l</c:v>
                </c:pt>
                <c:pt idx="1">
                  <c:v>Domestic</c:v>
                </c:pt>
                <c:pt idx="2">
                  <c:v>Retail Store</c:v>
                </c:pt>
                <c:pt idx="3">
                  <c:v>Dept Store</c:v>
                </c:pt>
                <c:pt idx="4">
                  <c:v>Ecomm</c:v>
                </c:pt>
              </c:strCache>
            </c:strRef>
          </c:cat>
          <c:val>
            <c:numRef>
              <c:f>Sheet1!$A$2:$E$2</c:f>
              <c:numCache>
                <c:formatCode>General</c:formatCode>
                <c:ptCount val="5"/>
                <c:pt idx="0">
                  <c:v>21649.0</c:v>
                </c:pt>
                <c:pt idx="1">
                  <c:v>109997.0</c:v>
                </c:pt>
                <c:pt idx="2">
                  <c:v>68172.0</c:v>
                </c:pt>
                <c:pt idx="3">
                  <c:v>13522.0</c:v>
                </c:pt>
                <c:pt idx="4">
                  <c:v>32145.0</c:v>
                </c:pt>
              </c:numCache>
            </c:numRef>
          </c:val>
        </c:ser>
        <c:ser>
          <c:idx val="1"/>
          <c:order val="1"/>
          <c:tx>
            <c:v>F11</c:v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Sheet1!$A$1:$E$1</c:f>
              <c:strCache>
                <c:ptCount val="5"/>
                <c:pt idx="0">
                  <c:v>Int'l</c:v>
                </c:pt>
                <c:pt idx="1">
                  <c:v>Domestic</c:v>
                </c:pt>
                <c:pt idx="2">
                  <c:v>Retail Store</c:v>
                </c:pt>
                <c:pt idx="3">
                  <c:v>Dept Store</c:v>
                </c:pt>
                <c:pt idx="4">
                  <c:v>Ecomm</c:v>
                </c:pt>
              </c:strCache>
            </c:strRef>
          </c:cat>
          <c:val>
            <c:numRef>
              <c:f>Sheet1!$A$3:$E$3</c:f>
              <c:numCache>
                <c:formatCode>General</c:formatCode>
                <c:ptCount val="5"/>
                <c:pt idx="0">
                  <c:v>87885.0</c:v>
                </c:pt>
                <c:pt idx="1">
                  <c:v>70681.0</c:v>
                </c:pt>
                <c:pt idx="2">
                  <c:v>97870.0</c:v>
                </c:pt>
                <c:pt idx="3">
                  <c:v>26585.0</c:v>
                </c:pt>
                <c:pt idx="4">
                  <c:v>35880.0</c:v>
                </c:pt>
              </c:numCache>
            </c:numRef>
          </c:val>
        </c:ser>
        <c:ser>
          <c:idx val="2"/>
          <c:order val="2"/>
          <c:tx>
            <c:v>S12</c:v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Sheet1!$A$1:$E$1</c:f>
              <c:strCache>
                <c:ptCount val="5"/>
                <c:pt idx="0">
                  <c:v>Int'l</c:v>
                </c:pt>
                <c:pt idx="1">
                  <c:v>Domestic</c:v>
                </c:pt>
                <c:pt idx="2">
                  <c:v>Retail Store</c:v>
                </c:pt>
                <c:pt idx="3">
                  <c:v>Dept Store</c:v>
                </c:pt>
                <c:pt idx="4">
                  <c:v>Ecomm</c:v>
                </c:pt>
              </c:strCache>
            </c:strRef>
          </c:cat>
          <c:val>
            <c:numRef>
              <c:f>Sheet1!$A$4:$E$4</c:f>
              <c:numCache>
                <c:formatCode>General</c:formatCode>
                <c:ptCount val="5"/>
                <c:pt idx="0">
                  <c:v>154624.0</c:v>
                </c:pt>
                <c:pt idx="1">
                  <c:v>160702.0</c:v>
                </c:pt>
                <c:pt idx="2">
                  <c:v>59745.0</c:v>
                </c:pt>
                <c:pt idx="3">
                  <c:v>37985.0</c:v>
                </c:pt>
              </c:numCache>
            </c:numRef>
          </c:val>
        </c:ser>
        <c:ser>
          <c:idx val="3"/>
          <c:order val="3"/>
          <c:tx>
            <c:v>F12</c:v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cat>
            <c:strRef>
              <c:f>Sheet1!$A$1:$E$1</c:f>
              <c:strCache>
                <c:ptCount val="5"/>
                <c:pt idx="0">
                  <c:v>Int'l</c:v>
                </c:pt>
                <c:pt idx="1">
                  <c:v>Domestic</c:v>
                </c:pt>
                <c:pt idx="2">
                  <c:v>Retail Store</c:v>
                </c:pt>
                <c:pt idx="3">
                  <c:v>Dept Store</c:v>
                </c:pt>
                <c:pt idx="4">
                  <c:v>Ecomm</c:v>
                </c:pt>
              </c:strCache>
            </c:strRef>
          </c:cat>
          <c:val>
            <c:numRef>
              <c:f>Sheet1!$A$5:$E$5</c:f>
              <c:numCache>
                <c:formatCode>General</c:formatCode>
                <c:ptCount val="5"/>
                <c:pt idx="0">
                  <c:v>159730.0</c:v>
                </c:pt>
                <c:pt idx="1">
                  <c:v>109997.0</c:v>
                </c:pt>
                <c:pt idx="2">
                  <c:v>71710.0</c:v>
                </c:pt>
                <c:pt idx="3">
                  <c:v>49160.0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7997384"/>
        <c:axId val="2043414120"/>
      </c:barChart>
      <c:catAx>
        <c:axId val="2027997384"/>
        <c:scaling>
          <c:orientation val="minMax"/>
        </c:scaling>
        <c:delete val="0"/>
        <c:axPos val="b"/>
        <c:majorTickMark val="out"/>
        <c:minorTickMark val="none"/>
        <c:tickLblPos val="nextTo"/>
        <c:crossAx val="2043414120"/>
        <c:crosses val="autoZero"/>
        <c:auto val="1"/>
        <c:lblAlgn val="ctr"/>
        <c:lblOffset val="100"/>
        <c:noMultiLvlLbl val="0"/>
      </c:catAx>
      <c:valAx>
        <c:axId val="2043414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Revenue per Season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27997384"/>
        <c:crosses val="autoZero"/>
        <c:crossBetween val="between"/>
      </c:valAx>
      <c:spPr>
        <a:noFill/>
        <a:ln>
          <a:solidFill>
            <a:schemeClr val="tx1">
              <a:lumMod val="50000"/>
            </a:schemeClr>
          </a:solidFill>
        </a:ln>
      </c:spPr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'Sales by Cat Summary'!$O$15</c:f>
              <c:strCache>
                <c:ptCount val="1"/>
                <c:pt idx="0">
                  <c:v>ACCESS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Summary'!$O$16:$O$19</c:f>
              <c:numCache>
                <c:formatCode>_([$$-409]* #,##0.00_);_([$$-409]* \(#,##0.00\);_([$$-409]* "-"??_);_(@_)</c:formatCode>
                <c:ptCount val="4"/>
                <c:pt idx="0">
                  <c:v>14727.5</c:v>
                </c:pt>
                <c:pt idx="1">
                  <c:v>38.0</c:v>
                </c:pt>
                <c:pt idx="2">
                  <c:v>15805.0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tx>
            <c:strRef>
              <c:f>'Sales by Cat Summary'!$P$15</c:f>
              <c:strCache>
                <c:ptCount val="1"/>
                <c:pt idx="0">
                  <c:v>C&amp;S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Summary'!$P$16:$P$19</c:f>
              <c:numCache>
                <c:formatCode>_([$$-409]* #,##0.00_);_([$$-409]* \(#,##0.00\);_([$$-409]* "-"??_);_(@_)</c:formatCode>
                <c:ptCount val="4"/>
                <c:pt idx="0">
                  <c:v>0.0</c:v>
                </c:pt>
                <c:pt idx="1">
                  <c:v>10334.0</c:v>
                </c:pt>
                <c:pt idx="2">
                  <c:v>16850.0</c:v>
                </c:pt>
                <c:pt idx="3">
                  <c:v>27553.0</c:v>
                </c:pt>
              </c:numCache>
            </c:numRef>
          </c:val>
        </c:ser>
        <c:ser>
          <c:idx val="2"/>
          <c:order val="2"/>
          <c:tx>
            <c:strRef>
              <c:f>'Sales by Cat Summary'!$Q$15</c:f>
              <c:strCache>
                <c:ptCount val="1"/>
                <c:pt idx="0">
                  <c:v>DRESS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Summary'!$Q$16:$Q$19</c:f>
              <c:numCache>
                <c:formatCode>_([$$-409]* #,##0.00_);_([$$-409]* \(#,##0.00\);_([$$-409]* "-"??_);_(@_)</c:formatCode>
                <c:ptCount val="4"/>
                <c:pt idx="0">
                  <c:v>40570.0</c:v>
                </c:pt>
                <c:pt idx="1">
                  <c:v>83425.0</c:v>
                </c:pt>
                <c:pt idx="2">
                  <c:v>32375.0</c:v>
                </c:pt>
                <c:pt idx="3">
                  <c:v>37557.0</c:v>
                </c:pt>
              </c:numCache>
            </c:numRef>
          </c:val>
        </c:ser>
        <c:ser>
          <c:idx val="3"/>
          <c:order val="3"/>
          <c:tx>
            <c:strRef>
              <c:f>'Sales by Cat Summary'!$R$15</c:f>
              <c:strCache>
                <c:ptCount val="1"/>
                <c:pt idx="0">
                  <c:v>FUR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Summary'!$R$16:$R$19</c:f>
              <c:numCache>
                <c:formatCode>_([$$-409]* #,##0.00_);_([$$-409]* \(#,##0.00\);_([$$-409]* "-"??_);_(@_)</c:formatCode>
                <c:ptCount val="4"/>
                <c:pt idx="0">
                  <c:v>19045.0</c:v>
                </c:pt>
                <c:pt idx="1">
                  <c:v>0.0</c:v>
                </c:pt>
                <c:pt idx="2">
                  <c:v>20185.0</c:v>
                </c:pt>
                <c:pt idx="3">
                  <c:v>0.0</c:v>
                </c:pt>
              </c:numCache>
            </c:numRef>
          </c:val>
        </c:ser>
        <c:ser>
          <c:idx val="4"/>
          <c:order val="4"/>
          <c:tx>
            <c:strRef>
              <c:f>'Sales by Cat Summary'!$S$15</c:f>
              <c:strCache>
                <c:ptCount val="1"/>
                <c:pt idx="0">
                  <c:v>JKT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Summary'!$S$16:$S$19</c:f>
              <c:numCache>
                <c:formatCode>_([$$-409]* #,##0.00_);_([$$-409]* \(#,##0.00\);_([$$-409]* "-"??_);_(@_)</c:formatCode>
                <c:ptCount val="4"/>
                <c:pt idx="0">
                  <c:v>16910.0</c:v>
                </c:pt>
                <c:pt idx="1">
                  <c:v>40498.0</c:v>
                </c:pt>
                <c:pt idx="2">
                  <c:v>29945.0</c:v>
                </c:pt>
                <c:pt idx="3">
                  <c:v>21695.0</c:v>
                </c:pt>
              </c:numCache>
            </c:numRef>
          </c:val>
        </c:ser>
        <c:ser>
          <c:idx val="5"/>
          <c:order val="5"/>
          <c:tx>
            <c:strRef>
              <c:f>'Sales by Cat Summary'!$T$15</c:f>
              <c:strCache>
                <c:ptCount val="1"/>
                <c:pt idx="0">
                  <c:v>LEATHER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Summary'!$T$16:$T$19</c:f>
              <c:numCache>
                <c:formatCode>_([$$-409]* #,##0.00_);_([$$-409]* \(#,##0.00\);_([$$-409]* "-"??_);_(@_)</c:formatCode>
                <c:ptCount val="4"/>
                <c:pt idx="0">
                  <c:v>57820.0</c:v>
                </c:pt>
                <c:pt idx="1">
                  <c:v>49083.0</c:v>
                </c:pt>
                <c:pt idx="2">
                  <c:v>15830.0</c:v>
                </c:pt>
                <c:pt idx="3">
                  <c:v>25246.0</c:v>
                </c:pt>
              </c:numCache>
            </c:numRef>
          </c:val>
        </c:ser>
        <c:ser>
          <c:idx val="6"/>
          <c:order val="6"/>
          <c:tx>
            <c:strRef>
              <c:f>'Sales by Cat Summary'!$U$15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Summary'!$U$16:$U$19</c:f>
              <c:numCache>
                <c:formatCode>_([$$-409]* #,##0.00_);_([$$-409]* \(#,##0.00\);_([$$-409]* "-"??_);_(@_)</c:formatCode>
                <c:ptCount val="4"/>
                <c:pt idx="0">
                  <c:v>3210.0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7"/>
          <c:order val="7"/>
          <c:tx>
            <c:strRef>
              <c:f>'Sales by Cat Summary'!$V$15</c:f>
              <c:strCache>
                <c:ptCount val="1"/>
                <c:pt idx="0">
                  <c:v>OUTERWEAR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Summary'!$V$16:$V$19</c:f>
              <c:numCache>
                <c:formatCode>_([$$-409]* #,##0.00_);_([$$-409]* \(#,##0.00\);_([$$-409]* "-"??_);_(@_)</c:formatCode>
                <c:ptCount val="4"/>
                <c:pt idx="0">
                  <c:v>59870.0</c:v>
                </c:pt>
                <c:pt idx="1">
                  <c:v>21895.5</c:v>
                </c:pt>
                <c:pt idx="2">
                  <c:v>67037.0</c:v>
                </c:pt>
                <c:pt idx="3">
                  <c:v>11971.0</c:v>
                </c:pt>
              </c:numCache>
            </c:numRef>
          </c:val>
        </c:ser>
        <c:ser>
          <c:idx val="8"/>
          <c:order val="8"/>
          <c:tx>
            <c:strRef>
              <c:f>'Sales by Cat Summary'!$W$15</c:f>
              <c:strCache>
                <c:ptCount val="1"/>
                <c:pt idx="0">
                  <c:v>PANT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Summary'!$W$16:$W$19</c:f>
              <c:numCache>
                <c:formatCode>_([$$-409]* #,##0.00_);_([$$-409]* \(#,##0.00\);_([$$-409]* "-"??_);_(@_)</c:formatCode>
                <c:ptCount val="4"/>
                <c:pt idx="0">
                  <c:v>8665.0</c:v>
                </c:pt>
                <c:pt idx="1">
                  <c:v>29718.0</c:v>
                </c:pt>
                <c:pt idx="2">
                  <c:v>19545.0</c:v>
                </c:pt>
                <c:pt idx="3">
                  <c:v>23865.0</c:v>
                </c:pt>
              </c:numCache>
            </c:numRef>
          </c:val>
        </c:ser>
        <c:ser>
          <c:idx val="9"/>
          <c:order val="9"/>
          <c:tx>
            <c:strRef>
              <c:f>'Sales by Cat Summary'!$X$15</c:f>
              <c:strCache>
                <c:ptCount val="1"/>
                <c:pt idx="0">
                  <c:v>SKIRT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Summary'!$X$16:$X$19</c:f>
              <c:numCache>
                <c:formatCode>_([$$-409]* #,##0.00_);_([$$-409]* \(#,##0.00\);_([$$-409]* "-"??_);_(@_)</c:formatCode>
                <c:ptCount val="4"/>
                <c:pt idx="0">
                  <c:v>26230.0</c:v>
                </c:pt>
                <c:pt idx="1">
                  <c:v>12518.0</c:v>
                </c:pt>
                <c:pt idx="2">
                  <c:v>10450.0</c:v>
                </c:pt>
                <c:pt idx="3">
                  <c:v>5809.0</c:v>
                </c:pt>
              </c:numCache>
            </c:numRef>
          </c:val>
        </c:ser>
        <c:ser>
          <c:idx val="10"/>
          <c:order val="10"/>
          <c:tx>
            <c:strRef>
              <c:f>'Sales by Cat Summary'!$Y$15</c:f>
              <c:strCache>
                <c:ptCount val="1"/>
                <c:pt idx="0">
                  <c:v>SWEATER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Summary'!$Y$16:$Y$19</c:f>
              <c:numCache>
                <c:formatCode>_([$$-409]* #,##0.00_);_([$$-409]* \(#,##0.00\);_([$$-409]* "-"??_);_(@_)</c:formatCode>
                <c:ptCount val="4"/>
                <c:pt idx="0">
                  <c:v>144285.0</c:v>
                </c:pt>
                <c:pt idx="1">
                  <c:v>76254.5</c:v>
                </c:pt>
                <c:pt idx="2">
                  <c:v>127165.0</c:v>
                </c:pt>
                <c:pt idx="3">
                  <c:v>55164.0</c:v>
                </c:pt>
              </c:numCache>
            </c:numRef>
          </c:val>
        </c:ser>
        <c:ser>
          <c:idx val="11"/>
          <c:order val="11"/>
          <c:tx>
            <c:strRef>
              <c:f>'Sales by Cat Summary'!$Z$15</c:f>
              <c:strCache>
                <c:ptCount val="1"/>
                <c:pt idx="0">
                  <c:v>TOP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strRef>
              <c:f>'Sales by Cat Summary'!$N$16:$N$19</c:f>
              <c:strCache>
                <c:ptCount val="4"/>
                <c:pt idx="0">
                  <c:v>F12</c:v>
                </c:pt>
                <c:pt idx="1">
                  <c:v>S12</c:v>
                </c:pt>
                <c:pt idx="2">
                  <c:v>F11</c:v>
                </c:pt>
                <c:pt idx="3">
                  <c:v>S11</c:v>
                </c:pt>
              </c:strCache>
            </c:strRef>
          </c:cat>
          <c:val>
            <c:numRef>
              <c:f>'Sales by Cat Summary'!$Z$16:$Z$19</c:f>
              <c:numCache>
                <c:formatCode>_([$$-409]* #,##0.00_);_([$$-409]* \(#,##0.00\);_([$$-409]* "-"??_);_(@_)</c:formatCode>
                <c:ptCount val="4"/>
                <c:pt idx="0">
                  <c:v>53755.0</c:v>
                </c:pt>
                <c:pt idx="1">
                  <c:v>35151.0</c:v>
                </c:pt>
                <c:pt idx="2">
                  <c:v>17855.0</c:v>
                </c:pt>
                <c:pt idx="3">
                  <c:v>4480.0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62096216"/>
        <c:axId val="2062252136"/>
      </c:barChart>
      <c:catAx>
        <c:axId val="2062096216"/>
        <c:scaling>
          <c:orientation val="minMax"/>
        </c:scaling>
        <c:delete val="0"/>
        <c:axPos val="b"/>
        <c:majorTickMark val="out"/>
        <c:minorTickMark val="none"/>
        <c:tickLblPos val="nextTo"/>
        <c:crossAx val="2062252136"/>
        <c:crosses val="autoZero"/>
        <c:auto val="1"/>
        <c:lblAlgn val="ctr"/>
        <c:lblOffset val="100"/>
        <c:noMultiLvlLbl val="0"/>
      </c:catAx>
      <c:valAx>
        <c:axId val="2062252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62096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latin typeface="Arial Narrow"/>
                <a:cs typeface="Arial Narrow"/>
              </a:rPr>
              <a:t>Contribution to </a:t>
            </a:r>
            <a:r>
              <a:rPr lang="en-US" dirty="0" smtClean="0">
                <a:latin typeface="Arial Narrow"/>
                <a:cs typeface="Arial Narrow"/>
              </a:rPr>
              <a:t>Designer Profitability</a:t>
            </a:r>
            <a:endParaRPr lang="en-US" dirty="0">
              <a:latin typeface="Arial Narrow"/>
              <a:cs typeface="Arial Narrow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/>
              </a:solidFill>
            </c:spPr>
          </c:dPt>
          <c:dPt>
            <c:idx val="4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'Contrib to Prof'!$A$5:$A$9</c:f>
              <c:strCache>
                <c:ptCount val="5"/>
                <c:pt idx="0">
                  <c:v>Dress</c:v>
                </c:pt>
                <c:pt idx="1">
                  <c:v>Legging</c:v>
                </c:pt>
                <c:pt idx="2">
                  <c:v>Outerwear</c:v>
                </c:pt>
                <c:pt idx="3">
                  <c:v>Sweater</c:v>
                </c:pt>
                <c:pt idx="4">
                  <c:v>Tops</c:v>
                </c:pt>
              </c:strCache>
            </c:strRef>
          </c:cat>
          <c:val>
            <c:numRef>
              <c:f>'Contrib to Prof'!$B$5:$B$9</c:f>
              <c:numCache>
                <c:formatCode>General</c:formatCode>
                <c:ptCount val="5"/>
                <c:pt idx="0">
                  <c:v>1180.2</c:v>
                </c:pt>
                <c:pt idx="1">
                  <c:v>1128.4</c:v>
                </c:pt>
                <c:pt idx="2">
                  <c:v>7392.099999999998</c:v>
                </c:pt>
                <c:pt idx="3">
                  <c:v>5989.5</c:v>
                </c:pt>
                <c:pt idx="4">
                  <c:v>106.6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latin typeface="Arial Narrow"/>
                <a:cs typeface="Arial Narrow"/>
              </a:rPr>
              <a:t>Retailer </a:t>
            </a:r>
            <a:r>
              <a:rPr lang="en-US" baseline="0" dirty="0" smtClean="0">
                <a:latin typeface="Arial Narrow"/>
                <a:cs typeface="Arial Narrow"/>
              </a:rPr>
              <a:t>buy </a:t>
            </a:r>
            <a:r>
              <a:rPr lang="en-US" baseline="0" dirty="0">
                <a:latin typeface="Arial Narrow"/>
                <a:cs typeface="Arial Narrow"/>
              </a:rPr>
              <a:t>by Sales Value</a:t>
            </a:r>
            <a:endParaRPr lang="en-US" dirty="0">
              <a:latin typeface="Arial Narrow"/>
              <a:cs typeface="Arial Narrow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/>
              </a:solidFill>
            </c:spPr>
          </c:dPt>
          <c:dPt>
            <c:idx val="4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'SFA units by rev'!$A$5:$A$9</c:f>
              <c:strCache>
                <c:ptCount val="5"/>
                <c:pt idx="0">
                  <c:v>Dress</c:v>
                </c:pt>
                <c:pt idx="1">
                  <c:v>Legging</c:v>
                </c:pt>
                <c:pt idx="2">
                  <c:v>Outerwear</c:v>
                </c:pt>
                <c:pt idx="3">
                  <c:v>Sweater</c:v>
                </c:pt>
                <c:pt idx="4">
                  <c:v>Tops</c:v>
                </c:pt>
              </c:strCache>
            </c:strRef>
          </c:cat>
          <c:val>
            <c:numRef>
              <c:f>'SFA units by rev'!$B$5:$B$9</c:f>
              <c:numCache>
                <c:formatCode>General</c:formatCode>
                <c:ptCount val="5"/>
                <c:pt idx="0">
                  <c:v>10105.0</c:v>
                </c:pt>
                <c:pt idx="1">
                  <c:v>5050.0</c:v>
                </c:pt>
                <c:pt idx="2">
                  <c:v>29415.0</c:v>
                </c:pt>
                <c:pt idx="3">
                  <c:v>25825.0</c:v>
                </c:pt>
                <c:pt idx="4">
                  <c:v>595.0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'Scenario Overview'!$C$1</c:f>
              <c:strCache>
                <c:ptCount val="1"/>
                <c:pt idx="0">
                  <c:v>Designer Profit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multiLvlStrRef>
              <c:f>'Scenario Overview'!$A$2:$B$5</c:f>
              <c:multiLvlStrCache>
                <c:ptCount val="4"/>
                <c:lvl>
                  <c:pt idx="0">
                    <c:v>NA</c:v>
                  </c:pt>
                  <c:pt idx="1">
                    <c:v>Optimize Designer Profits</c:v>
                  </c:pt>
                  <c:pt idx="2">
                    <c:v>Optimize Retailer Profits</c:v>
                  </c:pt>
                  <c:pt idx="3">
                    <c:v>Optimize Total Profits</c:v>
                  </c:pt>
                </c:lvl>
                <c:lvl>
                  <c:pt idx="0">
                    <c:v>Base Case</c:v>
                  </c:pt>
                  <c:pt idx="1">
                    <c:v>Wholesale Price Adjustment</c:v>
                  </c:pt>
                  <c:pt idx="2">
                    <c:v>Wholesale Price Adjustment</c:v>
                  </c:pt>
                  <c:pt idx="3">
                    <c:v>Wholesale Price Adjustment</c:v>
                  </c:pt>
                </c:lvl>
              </c:multiLvlStrCache>
            </c:multiLvlStrRef>
          </c:cat>
          <c:val>
            <c:numRef>
              <c:f>'Scenario Overview'!$C$2:$C$5</c:f>
              <c:numCache>
                <c:formatCode>"$"#,##0.00_);[Red]\("$"#,##0.00\)</c:formatCode>
                <c:ptCount val="4"/>
                <c:pt idx="0">
                  <c:v>16008.48</c:v>
                </c:pt>
                <c:pt idx="1">
                  <c:v>20371.98</c:v>
                </c:pt>
                <c:pt idx="2">
                  <c:v>19834.66</c:v>
                </c:pt>
                <c:pt idx="3">
                  <c:v>19691.33</c:v>
                </c:pt>
              </c:numCache>
            </c:numRef>
          </c:val>
        </c:ser>
        <c:ser>
          <c:idx val="1"/>
          <c:order val="1"/>
          <c:tx>
            <c:strRef>
              <c:f>'Scenario Overview'!$D$1</c:f>
              <c:strCache>
                <c:ptCount val="1"/>
                <c:pt idx="0">
                  <c:v>Retailer Profits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multiLvlStrRef>
              <c:f>'Scenario Overview'!$A$2:$B$5</c:f>
              <c:multiLvlStrCache>
                <c:ptCount val="4"/>
                <c:lvl>
                  <c:pt idx="0">
                    <c:v>NA</c:v>
                  </c:pt>
                  <c:pt idx="1">
                    <c:v>Optimize Designer Profits</c:v>
                  </c:pt>
                  <c:pt idx="2">
                    <c:v>Optimize Retailer Profits</c:v>
                  </c:pt>
                  <c:pt idx="3">
                    <c:v>Optimize Total Profits</c:v>
                  </c:pt>
                </c:lvl>
                <c:lvl>
                  <c:pt idx="0">
                    <c:v>Base Case</c:v>
                  </c:pt>
                  <c:pt idx="1">
                    <c:v>Wholesale Price Adjustment</c:v>
                  </c:pt>
                  <c:pt idx="2">
                    <c:v>Wholesale Price Adjustment</c:v>
                  </c:pt>
                  <c:pt idx="3">
                    <c:v>Wholesale Price Adjustment</c:v>
                  </c:pt>
                </c:lvl>
              </c:multiLvlStrCache>
            </c:multiLvlStrRef>
          </c:cat>
          <c:val>
            <c:numRef>
              <c:f>'Scenario Overview'!$D$2:$D$5</c:f>
              <c:numCache>
                <c:formatCode>"$"#,##0.00_);[Red]\("$"#,##0.00\)</c:formatCode>
                <c:ptCount val="4"/>
                <c:pt idx="0">
                  <c:v>40398.08</c:v>
                </c:pt>
                <c:pt idx="1">
                  <c:v>51999.73</c:v>
                </c:pt>
                <c:pt idx="2">
                  <c:v>67836.93</c:v>
                </c:pt>
                <c:pt idx="3">
                  <c:v>68663.58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1113544"/>
        <c:axId val="2081116520"/>
      </c:barChart>
      <c:catAx>
        <c:axId val="2081113544"/>
        <c:scaling>
          <c:orientation val="minMax"/>
        </c:scaling>
        <c:delete val="0"/>
        <c:axPos val="b"/>
        <c:majorTickMark val="out"/>
        <c:minorTickMark val="none"/>
        <c:tickLblPos val="nextTo"/>
        <c:crossAx val="2081116520"/>
        <c:crosses val="autoZero"/>
        <c:auto val="1"/>
        <c:lblAlgn val="ctr"/>
        <c:lblOffset val="100"/>
        <c:noMultiLvlLbl val="0"/>
      </c:catAx>
      <c:valAx>
        <c:axId val="2081116520"/>
        <c:scaling>
          <c:orientation val="minMax"/>
        </c:scaling>
        <c:delete val="0"/>
        <c:axPos val="l"/>
        <c:majorGridlines/>
        <c:numFmt formatCode="&quot;$&quot;#,##0.00_);[Red]\(&quot;$&quot;#,##0.00\)" sourceLinked="1"/>
        <c:majorTickMark val="out"/>
        <c:minorTickMark val="none"/>
        <c:tickLblPos val="nextTo"/>
        <c:crossAx val="208111354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45915961893652"/>
          <c:y val="0.0489037242363125"/>
          <c:w val="0.449113367924345"/>
          <c:h val="0.933981681542739"/>
        </c:manualLayout>
      </c:layout>
      <c:scatterChart>
        <c:scatterStyle val="lineMarker"/>
        <c:varyColors val="0"/>
        <c:ser>
          <c:idx val="0"/>
          <c:order val="0"/>
          <c:tx>
            <c:strRef>
              <c:f>'Overview current prices'!$A$3</c:f>
              <c:strCache>
                <c:ptCount val="1"/>
                <c:pt idx="0">
                  <c:v>Highest</c:v>
                </c:pt>
              </c:strCache>
            </c:strRef>
          </c:tx>
          <c:spPr>
            <a:ln w="47625">
              <a:noFill/>
            </a:ln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'Overview current prices'!$B$2:$E$2</c:f>
              <c:strCache>
                <c:ptCount val="4"/>
                <c:pt idx="0">
                  <c:v>Total</c:v>
                </c:pt>
                <c:pt idx="1">
                  <c:v>Outerwear</c:v>
                </c:pt>
                <c:pt idx="2">
                  <c:v>Sweaters</c:v>
                </c:pt>
                <c:pt idx="3">
                  <c:v>Dresses</c:v>
                </c:pt>
              </c:strCache>
            </c:strRef>
          </c:xVal>
          <c:yVal>
            <c:numRef>
              <c:f>'Overview current prices'!$B$3:$E$3</c:f>
              <c:numCache>
                <c:formatCode>_([$$-409]* #,##0.00_);_([$$-409]* \(#,##0.00\);_([$$-409]* "-"??_);_(@_)</c:formatCode>
                <c:ptCount val="4"/>
                <c:pt idx="0">
                  <c:v>2195.0</c:v>
                </c:pt>
                <c:pt idx="1">
                  <c:v>2195.0</c:v>
                </c:pt>
                <c:pt idx="2">
                  <c:v>995.0</c:v>
                </c:pt>
                <c:pt idx="3">
                  <c:v>1550.0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'Overview current prices'!$A$4</c:f>
              <c:strCache>
                <c:ptCount val="1"/>
                <c:pt idx="0">
                  <c:v>Lowest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9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'Overview current prices'!$B$2:$E$2</c:f>
              <c:strCache>
                <c:ptCount val="4"/>
                <c:pt idx="0">
                  <c:v>Total</c:v>
                </c:pt>
                <c:pt idx="1">
                  <c:v>Outerwear</c:v>
                </c:pt>
                <c:pt idx="2">
                  <c:v>Sweaters</c:v>
                </c:pt>
                <c:pt idx="3">
                  <c:v>Dresses</c:v>
                </c:pt>
              </c:strCache>
            </c:strRef>
          </c:xVal>
          <c:yVal>
            <c:numRef>
              <c:f>'Overview current prices'!$B$4:$E$4</c:f>
              <c:numCache>
                <c:formatCode>_([$$-409]* #,##0.00_);_([$$-409]* \(#,##0.00\);_([$$-409]* "-"??_);_(@_)</c:formatCode>
                <c:ptCount val="4"/>
                <c:pt idx="0">
                  <c:v>495.0</c:v>
                </c:pt>
                <c:pt idx="1">
                  <c:v>545.0</c:v>
                </c:pt>
                <c:pt idx="2">
                  <c:v>685.0</c:v>
                </c:pt>
                <c:pt idx="3">
                  <c:v>495.0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'Overview current prices'!$A$5</c:f>
              <c:strCache>
                <c:ptCount val="1"/>
                <c:pt idx="0">
                  <c:v>Weighted Average Bought</c:v>
                </c:pt>
              </c:strCache>
            </c:strRef>
          </c:tx>
          <c:spPr>
            <a:ln w="47625">
              <a:noFill/>
            </a:ln>
          </c:spPr>
          <c:xVal>
            <c:strRef>
              <c:f>'Overview current prices'!$B$2:$E$2</c:f>
              <c:strCache>
                <c:ptCount val="4"/>
                <c:pt idx="0">
                  <c:v>Total</c:v>
                </c:pt>
                <c:pt idx="1">
                  <c:v>Outerwear</c:v>
                </c:pt>
                <c:pt idx="2">
                  <c:v>Sweaters</c:v>
                </c:pt>
                <c:pt idx="3">
                  <c:v>Dresses</c:v>
                </c:pt>
              </c:strCache>
            </c:strRef>
          </c:xVal>
          <c:yVal>
            <c:numRef>
              <c:f>'Overview current prices'!$B$5:$E$5</c:f>
              <c:numCache>
                <c:formatCode>_([$$-409]* #,##0.00_);_([$$-409]* \(#,##0.00\);_([$$-409]* "-"??_);_(@_)</c:formatCode>
                <c:ptCount val="4"/>
                <c:pt idx="0">
                  <c:v>898.6075949367089</c:v>
                </c:pt>
                <c:pt idx="1">
                  <c:v>1089.444444444444</c:v>
                </c:pt>
                <c:pt idx="2">
                  <c:v>782.575757575758</c:v>
                </c:pt>
                <c:pt idx="3">
                  <c:v>842.0833333333335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'Overview current prices'!$A$6</c:f>
              <c:strCache>
                <c:ptCount val="1"/>
                <c:pt idx="0">
                  <c:v>Weighted Average Sold </c:v>
                </c:pt>
              </c:strCache>
            </c:strRef>
          </c:tx>
          <c:spPr>
            <a:ln w="47625">
              <a:noFill/>
            </a:ln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'Overview current prices'!$B$2:$E$2</c:f>
              <c:strCache>
                <c:ptCount val="4"/>
                <c:pt idx="0">
                  <c:v>Total</c:v>
                </c:pt>
                <c:pt idx="1">
                  <c:v>Outerwear</c:v>
                </c:pt>
                <c:pt idx="2">
                  <c:v>Sweaters</c:v>
                </c:pt>
                <c:pt idx="3">
                  <c:v>Dresses</c:v>
                </c:pt>
              </c:strCache>
            </c:strRef>
          </c:xVal>
          <c:yVal>
            <c:numRef>
              <c:f>'Overview current prices'!$B$6:$E$6</c:f>
              <c:numCache>
                <c:formatCode>_([$$-409]* #,##0.00_);_([$$-409]* \(#,##0.00\);_([$$-409]* "-"??_);_(@_)</c:formatCode>
                <c:ptCount val="4"/>
                <c:pt idx="0">
                  <c:v>955.7446808510638</c:v>
                </c:pt>
                <c:pt idx="1">
                  <c:v>1165.909090909091</c:v>
                </c:pt>
                <c:pt idx="2">
                  <c:v>775.0</c:v>
                </c:pt>
                <c:pt idx="3">
                  <c:v>670.8333333333333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860328"/>
        <c:axId val="2081857176"/>
      </c:scatterChart>
      <c:valAx>
        <c:axId val="2081860328"/>
        <c:scaling>
          <c:orientation val="minMax"/>
          <c:min val="0.0"/>
        </c:scaling>
        <c:delete val="1"/>
        <c:axPos val="b"/>
        <c:majorGridlines/>
        <c:majorTickMark val="out"/>
        <c:minorTickMark val="none"/>
        <c:tickLblPos val="nextTo"/>
        <c:crossAx val="2081857176"/>
        <c:crosses val="autoZero"/>
        <c:crossBetween val="midCat"/>
        <c:majorUnit val="1.0"/>
      </c:valAx>
      <c:valAx>
        <c:axId val="2081857176"/>
        <c:scaling>
          <c:orientation val="minMax"/>
        </c:scaling>
        <c:delete val="0"/>
        <c:axPos val="l"/>
        <c:majorGridlines/>
        <c:numFmt formatCode="_([$$-409]* #,##0.00_);_([$$-409]* \(#,##0.00\);_([$$-409]* &quot;-&quot;??_);_(@_)" sourceLinked="1"/>
        <c:majorTickMark val="out"/>
        <c:minorTickMark val="none"/>
        <c:tickLblPos val="nextTo"/>
        <c:crossAx val="2081860328"/>
        <c:crosses val="autoZero"/>
        <c:crossBetween val="midCat"/>
      </c:valAx>
      <c:spPr>
        <a:noFill/>
      </c:spPr>
    </c:plotArea>
    <c:legend>
      <c:legendPos val="t"/>
      <c:layout>
        <c:manualLayout>
          <c:xMode val="edge"/>
          <c:yMode val="edge"/>
          <c:x val="0.140413223976132"/>
          <c:y val="0.0"/>
          <c:w val="0.376122283276408"/>
          <c:h val="0.053016709888825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'Scenario Overview'!$C$1</c:f>
              <c:strCache>
                <c:ptCount val="1"/>
                <c:pt idx="0">
                  <c:v>Designer Profit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multiLvlStrRef>
              <c:f>'Scenario Overview'!$A$2:$B$8</c:f>
              <c:multiLvlStrCache>
                <c:ptCount val="7"/>
                <c:lvl>
                  <c:pt idx="0">
                    <c:v>NA</c:v>
                  </c:pt>
                  <c:pt idx="1">
                    <c:v>Optimize Designer Profits</c:v>
                  </c:pt>
                  <c:pt idx="2">
                    <c:v>Optimize Retailer Profits</c:v>
                  </c:pt>
                  <c:pt idx="3">
                    <c:v>Optimize Total Profits</c:v>
                  </c:pt>
                  <c:pt idx="4">
                    <c:v>Optimize Designer Profits</c:v>
                  </c:pt>
                  <c:pt idx="5">
                    <c:v>Optimize Retailer Profits</c:v>
                  </c:pt>
                  <c:pt idx="6">
                    <c:v>Optimize Total Profits</c:v>
                  </c:pt>
                </c:lvl>
                <c:lvl>
                  <c:pt idx="0">
                    <c:v>Base Case</c:v>
                  </c:pt>
                  <c:pt idx="1">
                    <c:v>Wholesale Price Adjustment</c:v>
                  </c:pt>
                  <c:pt idx="2">
                    <c:v>Wholesale Price Adjustment</c:v>
                  </c:pt>
                  <c:pt idx="3">
                    <c:v>Wholesale Price Adjustment</c:v>
                  </c:pt>
                  <c:pt idx="4">
                    <c:v>Retail Price Adjustment</c:v>
                  </c:pt>
                  <c:pt idx="5">
                    <c:v>Retail Price Adjustment</c:v>
                  </c:pt>
                  <c:pt idx="6">
                    <c:v>Retail Price Adjustment</c:v>
                  </c:pt>
                </c:lvl>
              </c:multiLvlStrCache>
            </c:multiLvlStrRef>
          </c:cat>
          <c:val>
            <c:numRef>
              <c:f>'Scenario Overview'!$C$2:$C$8</c:f>
              <c:numCache>
                <c:formatCode>"$"#,##0.00_);[Red]\("$"#,##0.00\)</c:formatCode>
                <c:ptCount val="7"/>
                <c:pt idx="0">
                  <c:v>16008.48</c:v>
                </c:pt>
                <c:pt idx="1">
                  <c:v>20371.98</c:v>
                </c:pt>
                <c:pt idx="2">
                  <c:v>19834.66</c:v>
                </c:pt>
                <c:pt idx="3">
                  <c:v>19691.33</c:v>
                </c:pt>
                <c:pt idx="4">
                  <c:v>20403.13</c:v>
                </c:pt>
                <c:pt idx="5">
                  <c:v>19780.68</c:v>
                </c:pt>
                <c:pt idx="6">
                  <c:v>19900.61</c:v>
                </c:pt>
              </c:numCache>
            </c:numRef>
          </c:val>
        </c:ser>
        <c:ser>
          <c:idx val="1"/>
          <c:order val="1"/>
          <c:tx>
            <c:strRef>
              <c:f>'Scenario Overview'!$D$1</c:f>
              <c:strCache>
                <c:ptCount val="1"/>
                <c:pt idx="0">
                  <c:v>Retailer Profits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multiLvlStrRef>
              <c:f>'Scenario Overview'!$A$2:$B$8</c:f>
              <c:multiLvlStrCache>
                <c:ptCount val="7"/>
                <c:lvl>
                  <c:pt idx="0">
                    <c:v>NA</c:v>
                  </c:pt>
                  <c:pt idx="1">
                    <c:v>Optimize Designer Profits</c:v>
                  </c:pt>
                  <c:pt idx="2">
                    <c:v>Optimize Retailer Profits</c:v>
                  </c:pt>
                  <c:pt idx="3">
                    <c:v>Optimize Total Profits</c:v>
                  </c:pt>
                  <c:pt idx="4">
                    <c:v>Optimize Designer Profits</c:v>
                  </c:pt>
                  <c:pt idx="5">
                    <c:v>Optimize Retailer Profits</c:v>
                  </c:pt>
                  <c:pt idx="6">
                    <c:v>Optimize Total Profits</c:v>
                  </c:pt>
                </c:lvl>
                <c:lvl>
                  <c:pt idx="0">
                    <c:v>Base Case</c:v>
                  </c:pt>
                  <c:pt idx="1">
                    <c:v>Wholesale Price Adjustment</c:v>
                  </c:pt>
                  <c:pt idx="2">
                    <c:v>Wholesale Price Adjustment</c:v>
                  </c:pt>
                  <c:pt idx="3">
                    <c:v>Wholesale Price Adjustment</c:v>
                  </c:pt>
                  <c:pt idx="4">
                    <c:v>Retail Price Adjustment</c:v>
                  </c:pt>
                  <c:pt idx="5">
                    <c:v>Retail Price Adjustment</c:v>
                  </c:pt>
                  <c:pt idx="6">
                    <c:v>Retail Price Adjustment</c:v>
                  </c:pt>
                </c:lvl>
              </c:multiLvlStrCache>
            </c:multiLvlStrRef>
          </c:cat>
          <c:val>
            <c:numRef>
              <c:f>'Scenario Overview'!$D$2:$D$8</c:f>
              <c:numCache>
                <c:formatCode>"$"#,##0.00_);[Red]\("$"#,##0.00\)</c:formatCode>
                <c:ptCount val="7"/>
                <c:pt idx="0">
                  <c:v>40398.08</c:v>
                </c:pt>
                <c:pt idx="1">
                  <c:v>51999.73</c:v>
                </c:pt>
                <c:pt idx="2">
                  <c:v>67836.93</c:v>
                </c:pt>
                <c:pt idx="3">
                  <c:v>68663.58</c:v>
                </c:pt>
                <c:pt idx="4">
                  <c:v>55375.76</c:v>
                </c:pt>
                <c:pt idx="5">
                  <c:v>65611.26</c:v>
                </c:pt>
                <c:pt idx="6">
                  <c:v>66448.25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1766136"/>
        <c:axId val="2081763144"/>
      </c:barChart>
      <c:catAx>
        <c:axId val="208176613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1763144"/>
        <c:crosses val="autoZero"/>
        <c:auto val="1"/>
        <c:lblAlgn val="ctr"/>
        <c:lblOffset val="100"/>
        <c:noMultiLvlLbl val="0"/>
      </c:catAx>
      <c:valAx>
        <c:axId val="2081763144"/>
        <c:scaling>
          <c:orientation val="minMax"/>
        </c:scaling>
        <c:delete val="0"/>
        <c:axPos val="l"/>
        <c:majorGridlines/>
        <c:numFmt formatCode="&quot;$&quot;#,##0.00_);[Red]\(&quot;$&quot;#,##0.00\)" sourceLinked="1"/>
        <c:majorTickMark val="out"/>
        <c:minorTickMark val="none"/>
        <c:tickLblPos val="nextTo"/>
        <c:crossAx val="208176613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'Whlsl PP by Scenario'!$B$2:$B$3</c:f>
              <c:strCache>
                <c:ptCount val="1"/>
                <c:pt idx="0">
                  <c:v>Wholesale Price Adjustment Optimize Designer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Scenario'!$B$4:$B$7</c:f>
              <c:numCache>
                <c:formatCode>_([$$-409]* #,##0.00_);_([$$-409]* \(#,##0.00\);_([$$-409]* "-"??_);_(@_)</c:formatCode>
                <c:ptCount val="4"/>
                <c:pt idx="0">
                  <c:v>429.8529187846633</c:v>
                </c:pt>
                <c:pt idx="1">
                  <c:v>364.0797784943538</c:v>
                </c:pt>
                <c:pt idx="2">
                  <c:v>314.5843112467778</c:v>
                </c:pt>
                <c:pt idx="3">
                  <c:v>274.4316265789924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'Whlsl PP by Scenario'!$C$2:$C$3</c:f>
              <c:strCache>
                <c:ptCount val="1"/>
                <c:pt idx="0">
                  <c:v>Wholesale Price Adjustment Optimize Retailer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Scenario'!$C$4:$C$7</c:f>
              <c:numCache>
                <c:formatCode>_([$$-409]* #,##0.00_);_([$$-409]* \(#,##0.00\);_([$$-409]* "-"??_);_(@_)</c:formatCode>
                <c:ptCount val="4"/>
                <c:pt idx="0">
                  <c:v>371.0363222795467</c:v>
                </c:pt>
                <c:pt idx="1">
                  <c:v>263.6641542861702</c:v>
                </c:pt>
                <c:pt idx="2">
                  <c:v>333.559817116773</c:v>
                </c:pt>
                <c:pt idx="3">
                  <c:v>284.1289392693746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'Whlsl PP by Scenario'!$D$2:$D$3</c:f>
              <c:strCache>
                <c:ptCount val="1"/>
                <c:pt idx="0">
                  <c:v>Wholesale Price Adjustment Optimize Total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Scenario'!$D$4:$D$7</c:f>
              <c:numCache>
                <c:formatCode>_([$$-409]* #,##0.00_);_([$$-409]* \(#,##0.00\);_([$$-409]* "-"??_);_(@_)</c:formatCode>
                <c:ptCount val="4"/>
                <c:pt idx="0">
                  <c:v>393.9005231217605</c:v>
                </c:pt>
                <c:pt idx="1">
                  <c:v>262.1092544905577</c:v>
                </c:pt>
                <c:pt idx="2">
                  <c:v>295.5452612960398</c:v>
                </c:pt>
                <c:pt idx="3">
                  <c:v>277.1165104014136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'Whlsl PP by Scenario'!$E$2:$E$3</c:f>
              <c:strCache>
                <c:ptCount val="1"/>
                <c:pt idx="0">
                  <c:v>Wholesale and Retail Price Adjustment Optimize Designer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Scenario'!$E$4:$E$7</c:f>
              <c:numCache>
                <c:formatCode>_([$$-409]* #,##0.00_);_([$$-409]* \(#,##0.00\);_([$$-409]* "-"??_);_(@_)</c:formatCode>
                <c:ptCount val="4"/>
                <c:pt idx="0">
                  <c:v>402.7167894810582</c:v>
                </c:pt>
                <c:pt idx="1">
                  <c:v>326.4655095593192</c:v>
                </c:pt>
                <c:pt idx="2">
                  <c:v>329.106859743403</c:v>
                </c:pt>
                <c:pt idx="3">
                  <c:v>290.8027293445949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'Whlsl PP by Scenario'!$F$2:$F$3</c:f>
              <c:strCache>
                <c:ptCount val="1"/>
                <c:pt idx="0">
                  <c:v>Wholesale and Retail Price Adjustment Optimize Retailer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Scenario'!$F$4:$F$7</c:f>
              <c:numCache>
                <c:formatCode>_([$$-409]* #,##0.00_);_([$$-409]* \(#,##0.00\);_([$$-409]* "-"??_);_(@_)</c:formatCode>
                <c:ptCount val="4"/>
                <c:pt idx="0">
                  <c:v>394.2231552346082</c:v>
                </c:pt>
                <c:pt idx="1">
                  <c:v>264.8116577700156</c:v>
                </c:pt>
                <c:pt idx="2">
                  <c:v>290.491490260175</c:v>
                </c:pt>
                <c:pt idx="3">
                  <c:v>296.8654051387125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'Whlsl PP by Scenario'!$G$2:$G$3</c:f>
              <c:strCache>
                <c:ptCount val="1"/>
                <c:pt idx="0">
                  <c:v>Wholesale and Retail Price Adjustment Optimize Total Profits</c:v>
                </c:pt>
              </c:strCache>
            </c:strRef>
          </c:tx>
          <c:spPr>
            <a:ln w="47625">
              <a:noFill/>
            </a:ln>
          </c:spPr>
          <c:xVal>
            <c:strRef>
              <c:f>'Whlsl PP by Scenario'!$A$4:$A$7</c:f>
              <c:strCache>
                <c:ptCount val="4"/>
                <c:pt idx="0">
                  <c:v>Outerwear</c:v>
                </c:pt>
                <c:pt idx="1">
                  <c:v>Sweaters</c:v>
                </c:pt>
                <c:pt idx="2">
                  <c:v>Dresses</c:v>
                </c:pt>
                <c:pt idx="3">
                  <c:v>Other</c:v>
                </c:pt>
              </c:strCache>
            </c:strRef>
          </c:xVal>
          <c:yVal>
            <c:numRef>
              <c:f>'Whlsl PP by Scenario'!$G$4:$G$7</c:f>
              <c:numCache>
                <c:formatCode>_([$$-409]* #,##0.00_);_([$$-409]* \(#,##0.00\);_([$$-409]* "-"??_);_(@_)</c:formatCode>
                <c:ptCount val="4"/>
                <c:pt idx="0">
                  <c:v>389.0870219475152</c:v>
                </c:pt>
                <c:pt idx="1">
                  <c:v>262.1493766774496</c:v>
                </c:pt>
                <c:pt idx="2">
                  <c:v>327.9098570213913</c:v>
                </c:pt>
                <c:pt idx="3">
                  <c:v>277.4716330847592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160632"/>
        <c:axId val="2081163784"/>
      </c:scatterChart>
      <c:valAx>
        <c:axId val="2081160632"/>
        <c:scaling>
          <c:orientation val="minMax"/>
          <c:max val="4.0"/>
          <c:min val="1.0"/>
        </c:scaling>
        <c:delete val="1"/>
        <c:axPos val="b"/>
        <c:majorTickMark val="out"/>
        <c:minorTickMark val="none"/>
        <c:tickLblPos val="nextTo"/>
        <c:crossAx val="2081163784"/>
        <c:crosses val="autoZero"/>
        <c:crossBetween val="midCat"/>
      </c:valAx>
      <c:valAx>
        <c:axId val="2081163784"/>
        <c:scaling>
          <c:orientation val="minMax"/>
          <c:min val="250.0"/>
        </c:scaling>
        <c:delete val="0"/>
        <c:axPos val="l"/>
        <c:majorGridlines/>
        <c:numFmt formatCode="_([$$-409]* #,##0.00_);_([$$-409]* \(#,##0.00\);_([$$-409]* &quot;-&quot;??_);_(@_)" sourceLinked="1"/>
        <c:majorTickMark val="out"/>
        <c:minorTickMark val="none"/>
        <c:tickLblPos val="nextTo"/>
        <c:crossAx val="20811606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Base Case</c:v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Overview'!$I$2:$M$2</c:f>
              <c:numCache>
                <c:formatCode>"$"#,##0.00_);[Red]\("$"#,##0.00\)</c:formatCode>
                <c:ptCount val="5"/>
                <c:pt idx="0">
                  <c:v>-40398.08</c:v>
                </c:pt>
                <c:pt idx="1">
                  <c:v>20199.04</c:v>
                </c:pt>
                <c:pt idx="2">
                  <c:v>30298.56</c:v>
                </c:pt>
                <c:pt idx="3">
                  <c:v>32318.464</c:v>
                </c:pt>
                <c:pt idx="4">
                  <c:v>40398.08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'Scenario Overview'!$A$3:$B$3</c:f>
              <c:strCache>
                <c:ptCount val="1"/>
                <c:pt idx="0">
                  <c:v>Wholesale Price Adjustment Optimize Designer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Overview'!$I$3:$M$3</c:f>
              <c:numCache>
                <c:formatCode>"$"#,##0.00_);[Red]\("$"#,##0.00\)</c:formatCode>
                <c:ptCount val="5"/>
                <c:pt idx="0">
                  <c:v>-51999.73</c:v>
                </c:pt>
                <c:pt idx="1">
                  <c:v>25999.865</c:v>
                </c:pt>
                <c:pt idx="2">
                  <c:v>38999.79749999999</c:v>
                </c:pt>
                <c:pt idx="3">
                  <c:v>41599.78400000001</c:v>
                </c:pt>
                <c:pt idx="4">
                  <c:v>51999.73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'Scenario Overview'!$A$4:$B$4</c:f>
              <c:strCache>
                <c:ptCount val="1"/>
                <c:pt idx="0">
                  <c:v>Wholesale Price Adjustment Optimize Retailer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Overview'!$I$4:$M$4</c:f>
              <c:numCache>
                <c:formatCode>"$"#,##0.00_);[Red]\("$"#,##0.00\)</c:formatCode>
                <c:ptCount val="5"/>
                <c:pt idx="0">
                  <c:v>-67836.93</c:v>
                </c:pt>
                <c:pt idx="1">
                  <c:v>33918.465</c:v>
                </c:pt>
                <c:pt idx="2">
                  <c:v>50877.69749999999</c:v>
                </c:pt>
                <c:pt idx="3">
                  <c:v>54269.544</c:v>
                </c:pt>
                <c:pt idx="4">
                  <c:v>67836.93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'Scenario Overview'!$A$5:$B$5</c:f>
              <c:strCache>
                <c:ptCount val="1"/>
                <c:pt idx="0">
                  <c:v>Wholesale Price Adjustment Optimize Total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Overview'!$I$5:$M$5</c:f>
              <c:numCache>
                <c:formatCode>"$"#,##0.00_);[Red]\("$"#,##0.00\)</c:formatCode>
                <c:ptCount val="5"/>
                <c:pt idx="0">
                  <c:v>-68663.58</c:v>
                </c:pt>
                <c:pt idx="1">
                  <c:v>34331.79</c:v>
                </c:pt>
                <c:pt idx="2">
                  <c:v>51497.685</c:v>
                </c:pt>
                <c:pt idx="3">
                  <c:v>54930.864</c:v>
                </c:pt>
                <c:pt idx="4">
                  <c:v>68663.58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'Scenario Overview'!$A$6:$B$6</c:f>
              <c:strCache>
                <c:ptCount val="1"/>
                <c:pt idx="0">
                  <c:v>Retail Price Adjustment Optimize Designer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Overview'!$I$6:$M$6</c:f>
              <c:numCache>
                <c:formatCode>"$"#,##0.00_);[Red]\("$"#,##0.00\)</c:formatCode>
                <c:ptCount val="5"/>
                <c:pt idx="0">
                  <c:v>-55375.76</c:v>
                </c:pt>
                <c:pt idx="1">
                  <c:v>27687.88</c:v>
                </c:pt>
                <c:pt idx="2">
                  <c:v>41531.82</c:v>
                </c:pt>
                <c:pt idx="3">
                  <c:v>44300.60800000001</c:v>
                </c:pt>
                <c:pt idx="4">
                  <c:v>55375.76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'Scenario Overview'!$A$7:$B$7</c:f>
              <c:strCache>
                <c:ptCount val="1"/>
                <c:pt idx="0">
                  <c:v>Retail Price Adjustment Optimize Retailer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Overview'!$I$7:$M$7</c:f>
              <c:numCache>
                <c:formatCode>"$"#,##0.00_);[Red]\("$"#,##0.00\)</c:formatCode>
                <c:ptCount val="5"/>
                <c:pt idx="0">
                  <c:v>-65611.26</c:v>
                </c:pt>
                <c:pt idx="1">
                  <c:v>32805.63</c:v>
                </c:pt>
                <c:pt idx="2">
                  <c:v>49208.445</c:v>
                </c:pt>
                <c:pt idx="3">
                  <c:v>52489.008</c:v>
                </c:pt>
                <c:pt idx="4">
                  <c:v>65611.26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'Scenario Overview'!$A$8:$B$8</c:f>
              <c:strCache>
                <c:ptCount val="1"/>
                <c:pt idx="0">
                  <c:v>Retail Price Adjustment Optimize Total Profits</c:v>
                </c:pt>
              </c:strCache>
            </c:strRef>
          </c:tx>
          <c:marker>
            <c:symbol val="none"/>
          </c:marker>
          <c:cat>
            <c:strRef>
              <c:f>'Scenario Overview'!$I$1:$M$1</c:f>
              <c:strCache>
                <c:ptCount val="5"/>
                <c:pt idx="0">
                  <c:v>If Retailer Sells 0%</c:v>
                </c:pt>
                <c:pt idx="1">
                  <c:v>If Retailer Sells 50%</c:v>
                </c:pt>
                <c:pt idx="2">
                  <c:v>If Retailer Sells 75%</c:v>
                </c:pt>
                <c:pt idx="3">
                  <c:v>If Retailer Sells 85%</c:v>
                </c:pt>
                <c:pt idx="4">
                  <c:v>If Retailer Sells 100%</c:v>
                </c:pt>
              </c:strCache>
            </c:strRef>
          </c:cat>
          <c:val>
            <c:numRef>
              <c:f>'Scenario Overview'!$I$8:$M$8</c:f>
              <c:numCache>
                <c:formatCode>"$"#,##0.00_);[Red]\("$"#,##0.00\)</c:formatCode>
                <c:ptCount val="5"/>
                <c:pt idx="0">
                  <c:v>-66448.25</c:v>
                </c:pt>
                <c:pt idx="1">
                  <c:v>33224.125</c:v>
                </c:pt>
                <c:pt idx="2">
                  <c:v>49836.1875</c:v>
                </c:pt>
                <c:pt idx="3">
                  <c:v>53158.60000000001</c:v>
                </c:pt>
                <c:pt idx="4">
                  <c:v>66448.25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1672088"/>
        <c:axId val="2081669096"/>
      </c:lineChart>
      <c:catAx>
        <c:axId val="2081672088"/>
        <c:scaling>
          <c:orientation val="minMax"/>
        </c:scaling>
        <c:delete val="0"/>
        <c:axPos val="b"/>
        <c:majorTickMark val="out"/>
        <c:minorTickMark val="none"/>
        <c:tickLblPos val="nextTo"/>
        <c:crossAx val="2081669096"/>
        <c:crosses val="autoZero"/>
        <c:auto val="1"/>
        <c:lblAlgn val="ctr"/>
        <c:lblOffset val="100"/>
        <c:noMultiLvlLbl val="0"/>
      </c:catAx>
      <c:valAx>
        <c:axId val="2081669096"/>
        <c:scaling>
          <c:orientation val="minMax"/>
        </c:scaling>
        <c:delete val="0"/>
        <c:axPos val="l"/>
        <c:majorGridlines/>
        <c:numFmt formatCode="&quot;$&quot;#,##0.00_);[Red]\(&quot;$&quot;#,##0.00\)" sourceLinked="1"/>
        <c:majorTickMark val="out"/>
        <c:minorTickMark val="none"/>
        <c:tickLblPos val="nextTo"/>
        <c:crossAx val="208167208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0.59439</cdr:x>
      <cdr:y>0.08259</cdr:y>
    </cdr:from>
    <cdr:to>
      <cdr:x>0.9521</cdr:x>
      <cdr:y>0.85211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91631" y="278821"/>
          <a:ext cx="2943781" cy="25979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3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3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18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6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7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2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4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9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49449-3EA9-BF40-86C8-8036D5657FF3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5672F-E101-E343-B48C-93EDC724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4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Relationship Id="rId3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05 at 4.47.09 PM.png"/>
          <p:cNvPicPr>
            <a:picLocks noChangeAspect="1"/>
          </p:cNvPicPr>
          <p:nvPr/>
        </p:nvPicPr>
        <p:blipFill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60834" cy="6858000"/>
          </a:xfrm>
          <a:prstGeom prst="rect">
            <a:avLst/>
          </a:prstGeom>
        </p:spPr>
      </p:pic>
      <p:pic>
        <p:nvPicPr>
          <p:cNvPr id="5" name="Picture 4" descr="Screen Shot 2012-12-05 at 4.47.09 PM.png"/>
          <p:cNvPicPr>
            <a:picLocks noChangeAspect="1"/>
          </p:cNvPicPr>
          <p:nvPr/>
        </p:nvPicPr>
        <p:blipFill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834" y="0"/>
            <a:ext cx="3060834" cy="6858000"/>
          </a:xfrm>
          <a:prstGeom prst="rect">
            <a:avLst/>
          </a:prstGeom>
        </p:spPr>
      </p:pic>
      <p:pic>
        <p:nvPicPr>
          <p:cNvPr id="6" name="Picture 5" descr="Screen Shot 2012-12-05 at 4.47.09 PM.png"/>
          <p:cNvPicPr>
            <a:picLocks noChangeAspect="1"/>
          </p:cNvPicPr>
          <p:nvPr/>
        </p:nvPicPr>
        <p:blipFill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584" y="0"/>
            <a:ext cx="3060834" cy="68580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570646" y="1633054"/>
            <a:ext cx="5898278" cy="3532578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5100" b="1" dirty="0" smtClean="0">
                <a:solidFill>
                  <a:schemeClr val="tx1">
                    <a:lumMod val="50000"/>
                  </a:schemeClr>
                </a:solidFill>
                <a:latin typeface="Arial Narrow"/>
                <a:cs typeface="Arial Narrow"/>
              </a:rPr>
              <a:t>Designer Apparel Pricing Optimization</a:t>
            </a:r>
          </a:p>
          <a:p>
            <a:endParaRPr lang="en-US" sz="1600" dirty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  <a:p>
            <a:endParaRPr lang="en-US" sz="1600" dirty="0" smtClean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latin typeface="Arial Narrow"/>
                <a:cs typeface="Arial Narrow"/>
              </a:rPr>
              <a:t>M. Alison Melville</a:t>
            </a:r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latin typeface="Arial Narrow"/>
                <a:cs typeface="Arial Narrow"/>
              </a:rPr>
              <a:t>Geoffrey </a:t>
            </a:r>
            <a:r>
              <a:rPr lang="en-US" sz="2400" b="1" dirty="0" err="1" smtClean="0">
                <a:solidFill>
                  <a:schemeClr val="tx1">
                    <a:lumMod val="50000"/>
                  </a:schemeClr>
                </a:solidFill>
                <a:latin typeface="Arial Narrow"/>
                <a:cs typeface="Arial Narrow"/>
              </a:rPr>
              <a:t>Karapetyan</a:t>
            </a:r>
            <a:endParaRPr lang="en-US" sz="2400" b="1" dirty="0" smtClean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  <a:p>
            <a:endParaRPr lang="en-US" sz="2400" b="1" dirty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latin typeface="Arial Narrow"/>
                <a:cs typeface="Arial Narrow"/>
              </a:rPr>
              <a:t>December 13, 2012</a:t>
            </a:r>
            <a:endParaRPr lang="en-US" sz="2400" b="1" dirty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846099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Model Set-Up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95" y="2443121"/>
            <a:ext cx="9347200" cy="4089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6900" y="693960"/>
            <a:ext cx="789127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Change in units is based on estimated elasticity of Retailer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Objective Functions: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Scenario 1: Maximize Designer profit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Scenario 2: Maximize Retailer profit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Scenario 3: Maximize combined profit</a:t>
            </a:r>
          </a:p>
          <a:p>
            <a:endParaRPr lang="en-US" dirty="0" smtClean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1546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Constraints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 descr="Screen Shot 2012-12-12 at 11.39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26" y="841872"/>
            <a:ext cx="4813300" cy="557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3826" y="1441160"/>
            <a:ext cx="382100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/>
                <a:cs typeface="Arial Narrow"/>
              </a:rPr>
              <a:t>Our constraints, translated: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 Narrow"/>
                <a:cs typeface="Arial Narrow"/>
              </a:rPr>
              <a:t>Wholesale price must be greater than or equal to manufacturing cost</a:t>
            </a:r>
          </a:p>
          <a:p>
            <a:endParaRPr lang="en-US" sz="1600" dirty="0" smtClean="0"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 Narrow"/>
                <a:cs typeface="Arial Narrow"/>
              </a:rPr>
              <a:t>Wholesale price must be less than or equal to retail price</a:t>
            </a:r>
          </a:p>
          <a:p>
            <a:endParaRPr lang="en-US" sz="1600" dirty="0" smtClean="0"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 Narrow"/>
                <a:cs typeface="Arial Narrow"/>
              </a:rPr>
              <a:t>New mark-up must be less than or equal to 3 for each category</a:t>
            </a:r>
          </a:p>
          <a:p>
            <a:endParaRPr lang="en-US" sz="1600" dirty="0" smtClean="0"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 Narrow"/>
                <a:cs typeface="Arial Narrow"/>
              </a:rPr>
              <a:t>Each category must constitute no less than 5% and no more than 50% of total buy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8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4900" y="631309"/>
            <a:ext cx="919368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Drastic increase for retailer; 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relative status 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quo for 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designer (due to limitations in final retail price (per 3x MU constraint).</a:t>
            </a:r>
          </a:p>
          <a:p>
            <a:pPr lvl="0"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Note: this assumes 100% sell through at Retailer.</a:t>
            </a:r>
            <a:endParaRPr lang="en-US" sz="1600" dirty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Optimized Solutions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33832"/>
              </p:ext>
            </p:extLst>
          </p:nvPr>
        </p:nvGraphicFramePr>
        <p:xfrm>
          <a:off x="339624" y="1134774"/>
          <a:ext cx="8254333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9791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17217" y="-150405"/>
            <a:ext cx="9791474" cy="7220670"/>
            <a:chOff x="-217217" y="-150405"/>
            <a:chExt cx="9791474" cy="7220670"/>
          </a:xfrm>
        </p:grpSpPr>
        <p:pic>
          <p:nvPicPr>
            <p:cNvPr id="3" name="Picture 2" descr="Screen Shot 2012-12-05 at 4.48.15 PM.png"/>
            <p:cNvPicPr>
              <a:picLocks noChangeAspect="1"/>
            </p:cNvPicPr>
            <p:nvPr/>
          </p:nvPicPr>
          <p:blipFill>
            <a:blip r:embed="rId2">
              <a:alphaModFix amt="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6761" y="-150405"/>
              <a:ext cx="3287496" cy="7214228"/>
            </a:xfrm>
            <a:prstGeom prst="rect">
              <a:avLst/>
            </a:prstGeom>
          </p:spPr>
        </p:pic>
        <p:pic>
          <p:nvPicPr>
            <p:cNvPr id="4" name="Picture 3" descr="Screen Shot 2012-12-05 at 4.48.15 PM.png"/>
            <p:cNvPicPr>
              <a:picLocks noChangeAspect="1"/>
            </p:cNvPicPr>
            <p:nvPr/>
          </p:nvPicPr>
          <p:blipFill>
            <a:blip r:embed="rId2">
              <a:alphaModFix amt="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234" y="-150405"/>
              <a:ext cx="3287496" cy="7214228"/>
            </a:xfrm>
            <a:prstGeom prst="rect">
              <a:avLst/>
            </a:prstGeom>
          </p:spPr>
        </p:pic>
        <p:pic>
          <p:nvPicPr>
            <p:cNvPr id="5" name="Picture 4" descr="Screen Shot 2012-12-05 at 4.48.15 PM.png"/>
            <p:cNvPicPr>
              <a:picLocks noChangeAspect="1"/>
            </p:cNvPicPr>
            <p:nvPr/>
          </p:nvPicPr>
          <p:blipFill>
            <a:blip r:embed="rId2">
              <a:alphaModFix amt="8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7217" y="-143963"/>
              <a:ext cx="3287496" cy="7214228"/>
            </a:xfrm>
            <a:prstGeom prst="rect">
              <a:avLst/>
            </a:prstGeom>
          </p:spPr>
        </p:pic>
      </p:grp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4377" y="2715465"/>
            <a:ext cx="8569192" cy="1138742"/>
          </a:xfrm>
          <a:solidFill>
            <a:srgbClr val="FFFFFF">
              <a:alpha val="84000"/>
            </a:srgb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chemeClr val="tx1">
                    <a:lumMod val="85000"/>
                  </a:schemeClr>
                </a:solidFill>
                <a:latin typeface="Arial Narrow"/>
                <a:cs typeface="Arial Narrow"/>
              </a:rPr>
              <a:t>III. Retail Price Optimization</a:t>
            </a:r>
            <a:endParaRPr lang="en-US" sz="6000" b="1" dirty="0">
              <a:solidFill>
                <a:schemeClr val="tx1">
                  <a:lumMod val="8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26294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High price points sell </a:t>
            </a:r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etter than expected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359325"/>
              </p:ext>
            </p:extLst>
          </p:nvPr>
        </p:nvGraphicFramePr>
        <p:xfrm>
          <a:off x="-257645" y="653871"/>
          <a:ext cx="12461426" cy="481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1975" y="5335807"/>
            <a:ext cx="1320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Overall </a:t>
            </a:r>
          </a:p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(79 units)</a:t>
            </a:r>
            <a:endParaRPr lang="en-US" sz="1200" b="1" dirty="0">
              <a:latin typeface="Arial Narrow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8456" y="5343545"/>
            <a:ext cx="1320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Outerwear </a:t>
            </a:r>
          </a:p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(27 units)</a:t>
            </a:r>
            <a:endParaRPr lang="en-US" sz="1200" b="1" dirty="0">
              <a:latin typeface="Arial Narrow"/>
              <a:cs typeface="Arial Narro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5054" y="5348957"/>
            <a:ext cx="1320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Sweaters</a:t>
            </a:r>
          </a:p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(33 units)</a:t>
            </a:r>
            <a:endParaRPr lang="en-US" sz="1200" b="1" dirty="0"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7622" y="5327275"/>
            <a:ext cx="1320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Dresses </a:t>
            </a:r>
          </a:p>
          <a:p>
            <a:pPr algn="ctr"/>
            <a:r>
              <a:rPr lang="en-US" sz="1200" b="1" dirty="0" smtClean="0">
                <a:latin typeface="Arial Narrow"/>
                <a:cs typeface="Arial Narrow"/>
              </a:rPr>
              <a:t>(12 units)</a:t>
            </a:r>
            <a:endParaRPr lang="en-US" sz="1200" b="1" dirty="0"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4000" y="6114744"/>
            <a:ext cx="8629933" cy="36933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Narrow"/>
                <a:cs typeface="Arial Narrow"/>
              </a:rPr>
              <a:t>Retailer has underestimated the average price point customer is willing to pay.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9867" y="828445"/>
            <a:ext cx="21440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 Narrow"/>
                <a:cs typeface="Arial Narrow"/>
              </a:rPr>
              <a:t>Average retailer </a:t>
            </a:r>
            <a:r>
              <a:rPr lang="en-US" sz="2400" dirty="0">
                <a:solidFill>
                  <a:srgbClr val="000000"/>
                </a:solidFill>
                <a:latin typeface="Arial Narrow"/>
                <a:cs typeface="Arial Narrow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Arial Narrow"/>
                <a:cs typeface="Arial Narrow"/>
              </a:rPr>
              <a:t>ark-up: 2.36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000000"/>
              </a:solidFill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 Narrow"/>
                <a:cs typeface="Arial Narrow"/>
              </a:rPr>
              <a:t>Total sell-through: 59%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000000"/>
              </a:solidFill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 Narrow"/>
                <a:cs typeface="Arial Narrow"/>
              </a:rPr>
              <a:t>Average price point bought: </a:t>
            </a:r>
            <a:r>
              <a:rPr lang="en-US" sz="2400" b="1" dirty="0">
                <a:solidFill>
                  <a:srgbClr val="000000"/>
                </a:solidFill>
                <a:latin typeface="Arial Narrow"/>
                <a:cs typeface="Arial Narrow"/>
              </a:rPr>
              <a:t>$</a:t>
            </a:r>
            <a:r>
              <a:rPr lang="en-US" sz="2400" b="1" dirty="0" smtClean="0">
                <a:solidFill>
                  <a:srgbClr val="000000"/>
                </a:solidFill>
                <a:latin typeface="Arial Narrow"/>
                <a:cs typeface="Arial Narrow"/>
              </a:rPr>
              <a:t>898.61</a:t>
            </a:r>
          </a:p>
          <a:p>
            <a:endParaRPr lang="en-US" sz="2400" b="1" dirty="0" smtClean="0">
              <a:solidFill>
                <a:srgbClr val="000000"/>
              </a:solidFill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 Narrow"/>
                <a:cs typeface="Arial Narrow"/>
              </a:rPr>
              <a:t>Average price point sold: </a:t>
            </a:r>
            <a:r>
              <a:rPr lang="en-US" sz="2400" b="1" dirty="0" smtClean="0">
                <a:solidFill>
                  <a:srgbClr val="000000"/>
                </a:solidFill>
                <a:latin typeface="Arial Narrow"/>
                <a:cs typeface="Arial Narrow"/>
              </a:rPr>
              <a:t>$955.74</a:t>
            </a:r>
            <a:endParaRPr lang="en-US" sz="2400" dirty="0" smtClean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765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endCxn id="8" idx="1"/>
          </p:cNvCxnSpPr>
          <p:nvPr/>
        </p:nvCxnSpPr>
        <p:spPr>
          <a:xfrm>
            <a:off x="2921000" y="2377261"/>
            <a:ext cx="3019778" cy="12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921000" y="3475105"/>
            <a:ext cx="30197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endCxn id="10" idx="1"/>
          </p:cNvCxnSpPr>
          <p:nvPr/>
        </p:nvCxnSpPr>
        <p:spPr>
          <a:xfrm flipV="1">
            <a:off x="2921000" y="4626838"/>
            <a:ext cx="3087512" cy="2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60335" y="2377260"/>
            <a:ext cx="0" cy="32935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0778" y="2236149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Retail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4401" y="3304550"/>
            <a:ext cx="2458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Current Wholesale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8512" y="4472949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Current Cost</a:t>
            </a:r>
            <a:endParaRPr lang="en-US" sz="1400" dirty="0">
              <a:latin typeface="Arial Narrow"/>
              <a:cs typeface="Arial Narrow"/>
            </a:endParaRPr>
          </a:p>
        </p:txBody>
      </p:sp>
      <p:cxnSp>
        <p:nvCxnSpPr>
          <p:cNvPr id="11" name="Straight Connector 10"/>
          <p:cNvCxnSpPr>
            <a:endCxn id="12" idx="1"/>
          </p:cNvCxnSpPr>
          <p:nvPr/>
        </p:nvCxnSpPr>
        <p:spPr>
          <a:xfrm flipV="1">
            <a:off x="2864557" y="5640016"/>
            <a:ext cx="3143955" cy="255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08512" y="5486127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New Cost</a:t>
            </a:r>
            <a:endParaRPr lang="en-US" sz="1400" dirty="0">
              <a:latin typeface="Arial Narrow"/>
              <a:cs typeface="Arial Narrow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921000" y="4085182"/>
            <a:ext cx="3019778" cy="234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1580" y="3863237"/>
            <a:ext cx="2475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New Wholesale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2300111" y="2334927"/>
            <a:ext cx="352778" cy="11401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2300111" y="3514615"/>
            <a:ext cx="352778" cy="11401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110" y="2674927"/>
            <a:ext cx="1904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 Narrow"/>
                <a:cs typeface="Arial Narrow"/>
              </a:rPr>
              <a:t>Department Store’s Current Profit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8553" y="3833527"/>
            <a:ext cx="1735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 Narrow"/>
                <a:cs typeface="Arial Narrow"/>
              </a:rPr>
              <a:t>Designer’s Current Profit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4769556" y="3514615"/>
            <a:ext cx="282222" cy="572912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64557" y="1704609"/>
            <a:ext cx="3019778" cy="2822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Up Arrow 21"/>
          <p:cNvSpPr/>
          <p:nvPr/>
        </p:nvSpPr>
        <p:spPr>
          <a:xfrm>
            <a:off x="4795209" y="1787458"/>
            <a:ext cx="282222" cy="547469"/>
          </a:xfrm>
          <a:prstGeom prst="upArrow">
            <a:avLst/>
          </a:prstGeom>
          <a:solidFill>
            <a:srgbClr val="C0504D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What if end-consumer is WTP more?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78553" y="1415905"/>
            <a:ext cx="7909619" cy="5000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 flipV="1">
            <a:off x="4795209" y="2445775"/>
            <a:ext cx="282222" cy="497636"/>
          </a:xfrm>
          <a:prstGeom prst="upArrow">
            <a:avLst/>
          </a:prstGeom>
          <a:solidFill>
            <a:srgbClr val="C0504D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1118" y="2943411"/>
            <a:ext cx="3019778" cy="2822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351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584279"/>
              </p:ext>
            </p:extLst>
          </p:nvPr>
        </p:nvGraphicFramePr>
        <p:xfrm>
          <a:off x="0" y="1070064"/>
          <a:ext cx="897516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What if end-consumer is WTP more?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2769" y="627342"/>
            <a:ext cx="919368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New average has little impact on profitability for designer, but lowers profitability for 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retailer.</a:t>
            </a:r>
            <a:endParaRPr lang="en-US" sz="1600" dirty="0" smtClean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  <a:p>
            <a:pPr lvl="0"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Note, the below assumes 100% sell through at Retailer. </a:t>
            </a:r>
            <a:endParaRPr lang="en-US" sz="1600" dirty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72169" y="1635117"/>
            <a:ext cx="3602991" cy="5022143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55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Wholesale Prices per Optimized Scenarios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22942"/>
              </p:ext>
            </p:extLst>
          </p:nvPr>
        </p:nvGraphicFramePr>
        <p:xfrm>
          <a:off x="200582" y="3212351"/>
          <a:ext cx="8734240" cy="3406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437785"/>
              </p:ext>
            </p:extLst>
          </p:nvPr>
        </p:nvGraphicFramePr>
        <p:xfrm>
          <a:off x="155759" y="6394823"/>
          <a:ext cx="6402296" cy="195580"/>
        </p:xfrm>
        <a:graphic>
          <a:graphicData uri="http://schemas.openxmlformats.org/drawingml/2006/table">
            <a:tbl>
              <a:tblPr/>
              <a:tblGrid>
                <a:gridCol w="1600574"/>
                <a:gridCol w="1600574"/>
                <a:gridCol w="1600574"/>
                <a:gridCol w="160057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Outerwear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Sweaters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Dresses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Other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09" y="991969"/>
            <a:ext cx="5727700" cy="15367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330823" y="4571997"/>
            <a:ext cx="313766" cy="836706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4563" y="2483846"/>
            <a:ext cx="832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As expected, solutions that optimize designer profit maintain high sweater wholesale prices, and slightly higher outerwear prices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14187" y="3585879"/>
            <a:ext cx="361578" cy="600635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1938" y="598054"/>
            <a:ext cx="832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Optimized wholesale prices (by category) per scenario: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37670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990713"/>
              </p:ext>
            </p:extLst>
          </p:nvPr>
        </p:nvGraphicFramePr>
        <p:xfrm>
          <a:off x="229720" y="1774825"/>
          <a:ext cx="8660279" cy="5083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995" y="11420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Retailer profit relies on ability to sell product  to end consumer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7200" y="1225585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2769" y="1298551"/>
            <a:ext cx="91936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Greatest range in retailer profit comes from sell-through variability</a:t>
            </a:r>
            <a:endParaRPr lang="en-US" sz="1600" dirty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05484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242579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Retailer’s Profit Range at Current Prices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627938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 descr="Screen Shot 2012-12-13 at 2.44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3570"/>
            <a:ext cx="9144000" cy="45526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2769" y="900421"/>
            <a:ext cx="8507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With current prices and 60% sell through (range 20% to 100%), expected mean profit for retailer is $42,803</a:t>
            </a:r>
            <a:endParaRPr lang="en-US" sz="1600" dirty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1377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311" y="-284708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 Narrow"/>
                <a:cs typeface="Arial Narrow"/>
              </a:rPr>
              <a:t>Agenda</a:t>
            </a:r>
            <a:endParaRPr lang="en-US" dirty="0">
              <a:solidFill>
                <a:schemeClr val="tx1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50954" y="1709606"/>
            <a:ext cx="4574620" cy="3968041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Arial Narrow"/>
                <a:cs typeface="Arial Narrow"/>
              </a:rPr>
              <a:t>Company Overview &amp; Strategic Situation</a:t>
            </a:r>
            <a:endParaRPr lang="en-US" dirty="0">
              <a:latin typeface="Arial Narrow"/>
              <a:cs typeface="Arial Narrow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Arial Narrow"/>
                <a:cs typeface="Arial Narrow"/>
              </a:rPr>
              <a:t>Wholesale Price Adjustment Optimization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Arial Narrow"/>
                <a:cs typeface="Arial Narrow"/>
              </a:rPr>
              <a:t>Retail Price Adjustment Optimization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latin typeface="Arial Narrow"/>
                <a:cs typeface="Arial Narrow"/>
              </a:rPr>
              <a:t>Variability of Retailer Demand</a:t>
            </a:r>
          </a:p>
          <a:p>
            <a:pPr marL="0" indent="0">
              <a:buNone/>
            </a:pPr>
            <a:endParaRPr lang="en-US" dirty="0">
              <a:latin typeface="Arial Narrow"/>
              <a:cs typeface="Arial Narrow"/>
            </a:endParaRPr>
          </a:p>
        </p:txBody>
      </p:sp>
      <p:pic>
        <p:nvPicPr>
          <p:cNvPr id="6" name="Picture 5" descr="Screen Shot 2012-12-05 at 4.47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31" y="1036270"/>
            <a:ext cx="2595054" cy="489632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457200" y="568192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630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12-13 at 2.49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864"/>
            <a:ext cx="9144000" cy="458168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457200" y="627938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995" y="-242579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Retailer’s Profit Range at New Prices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2769" y="854456"/>
            <a:ext cx="850770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 Narrow"/>
                <a:ea typeface="+mj-ea"/>
                <a:cs typeface="Arial Narrow"/>
              </a:rPr>
              <a:t>If sharpened (adjusted) prices result in 80% sell through (60% to 100% range), Retailer’s pricepoint increases to $61,861.</a:t>
            </a:r>
            <a:endParaRPr lang="en-US" sz="1600" dirty="0">
              <a:solidFill>
                <a:srgbClr val="000000"/>
              </a:solidFill>
              <a:latin typeface="Arial Narrow"/>
              <a:ea typeface="+mj-ea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85746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05 at 4.47.41 PM.png"/>
          <p:cNvPicPr>
            <a:picLocks noChangeAspect="1"/>
          </p:cNvPicPr>
          <p:nvPr/>
        </p:nvPicPr>
        <p:blipFill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55" y="-387110"/>
            <a:ext cx="3124583" cy="7650397"/>
          </a:xfrm>
          <a:prstGeom prst="rect">
            <a:avLst/>
          </a:prstGeom>
        </p:spPr>
      </p:pic>
      <p:pic>
        <p:nvPicPr>
          <p:cNvPr id="5" name="Picture 4" descr="Screen Shot 2012-12-05 at 4.47.41 PM.png"/>
          <p:cNvPicPr>
            <a:picLocks noChangeAspect="1"/>
          </p:cNvPicPr>
          <p:nvPr/>
        </p:nvPicPr>
        <p:blipFill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10" y="-384368"/>
            <a:ext cx="3119183" cy="7637176"/>
          </a:xfrm>
          <a:prstGeom prst="rect">
            <a:avLst/>
          </a:prstGeom>
        </p:spPr>
      </p:pic>
      <p:pic>
        <p:nvPicPr>
          <p:cNvPr id="6" name="Picture 5" descr="Screen Shot 2012-12-05 at 4.47.41 PM.png"/>
          <p:cNvPicPr>
            <a:picLocks noChangeAspect="1"/>
          </p:cNvPicPr>
          <p:nvPr/>
        </p:nvPicPr>
        <p:blipFill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664" y="-417796"/>
            <a:ext cx="3095045" cy="757807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35958" y="2503211"/>
            <a:ext cx="7134743" cy="1904436"/>
          </a:xfrm>
          <a:solidFill>
            <a:srgbClr val="FFFFFF">
              <a:alpha val="82000"/>
            </a:srgb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chemeClr val="tx1">
                    <a:lumMod val="85000"/>
                  </a:schemeClr>
                </a:solidFill>
                <a:latin typeface="Arial Narrow"/>
                <a:cs typeface="Arial Narrow"/>
              </a:rPr>
              <a:t>IV. Variability of Retailer Demand</a:t>
            </a:r>
            <a:endParaRPr lang="en-US" sz="6000" b="1" dirty="0">
              <a:solidFill>
                <a:schemeClr val="tx1">
                  <a:lumMod val="8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64454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13 at 12.49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54" y="1762158"/>
            <a:ext cx="7167021" cy="482906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What is random?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86254" y="667628"/>
            <a:ext cx="77019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Retailers willingness to purchase more (given improved margins for retailer)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We assumed a triangular distribution of 0-25, with likeliest scenario at 20 (used in original model)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86776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If only wholesale prices are adjusted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93" y="1340773"/>
            <a:ext cx="6679580" cy="258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93" y="4136582"/>
            <a:ext cx="667958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59458"/>
            <a:ext cx="8357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Designer profits more than status quo 89% of time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Retailer always profits more than status quo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6859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44" y="767828"/>
            <a:ext cx="6992023" cy="308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If only wholesale prices are adjusted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43" y="3977869"/>
            <a:ext cx="6992023" cy="269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5416400" y="841872"/>
            <a:ext cx="0" cy="289120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90172" y="1147465"/>
            <a:ext cx="1738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Profitability in combined optimized model:$19,691</a:t>
            </a:r>
          </a:p>
          <a:p>
            <a:endParaRPr lang="en-US" dirty="0">
              <a:latin typeface="Arial Narrow"/>
              <a:cs typeface="Arial Narrow"/>
            </a:endParaRPr>
          </a:p>
          <a:p>
            <a:r>
              <a:rPr lang="en-US" dirty="0" smtClean="0">
                <a:latin typeface="Arial Narrow"/>
                <a:cs typeface="Arial Narrow"/>
              </a:rPr>
              <a:t>Mean simulated profitability: $18,278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10059" y="4114971"/>
            <a:ext cx="1738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Profitability in combined optimized model:$68,663</a:t>
            </a:r>
          </a:p>
          <a:p>
            <a:endParaRPr lang="en-US" dirty="0">
              <a:latin typeface="Arial Narrow"/>
              <a:cs typeface="Arial Narrow"/>
            </a:endParaRPr>
          </a:p>
          <a:p>
            <a:r>
              <a:rPr lang="en-US" dirty="0" smtClean="0">
                <a:latin typeface="Arial Narrow"/>
                <a:cs typeface="Arial Narrow"/>
              </a:rPr>
              <a:t>Mean simulated profitability: $63,282</a:t>
            </a:r>
            <a:endParaRPr lang="en-US" dirty="0">
              <a:latin typeface="Arial Narrow"/>
              <a:cs typeface="Arial Narrow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568800" y="3885478"/>
            <a:ext cx="0" cy="289120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14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If wholesale and retail prices are adjusted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659458"/>
            <a:ext cx="8357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Designer profits more than status quo 91% of time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Retailer always profits more than status quo</a:t>
            </a:r>
            <a:endParaRPr lang="en-US" dirty="0">
              <a:latin typeface="Arial Narrow"/>
              <a:cs typeface="Arial Narrow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321088"/>
            <a:ext cx="61722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160635"/>
            <a:ext cx="6172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22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53" y="699198"/>
            <a:ext cx="6730502" cy="295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52" y="3808228"/>
            <a:ext cx="6730503" cy="297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90172" y="1147465"/>
            <a:ext cx="1738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Profitability in combined optimized model:$19,900</a:t>
            </a:r>
          </a:p>
          <a:p>
            <a:endParaRPr lang="en-US" dirty="0">
              <a:latin typeface="Arial Narrow"/>
              <a:cs typeface="Arial Narrow"/>
            </a:endParaRPr>
          </a:p>
          <a:p>
            <a:r>
              <a:rPr lang="en-US" dirty="0" smtClean="0">
                <a:latin typeface="Arial Narrow"/>
                <a:cs typeface="Arial Narrow"/>
              </a:rPr>
              <a:t>Mean simulated profitability: $18,325</a:t>
            </a:r>
            <a:endParaRPr lang="en-US" dirty="0">
              <a:latin typeface="Arial Narrow"/>
              <a:cs typeface="Arial Narrow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24594" y="841872"/>
            <a:ext cx="0" cy="289120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05473" y="4099673"/>
            <a:ext cx="1738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Profitability in combined optimized model:$66,448</a:t>
            </a:r>
          </a:p>
          <a:p>
            <a:endParaRPr lang="en-US" dirty="0">
              <a:latin typeface="Arial Narrow"/>
              <a:cs typeface="Arial Narrow"/>
            </a:endParaRPr>
          </a:p>
          <a:p>
            <a:r>
              <a:rPr lang="en-US" dirty="0" smtClean="0">
                <a:latin typeface="Arial Narrow"/>
                <a:cs typeface="Arial Narrow"/>
              </a:rPr>
              <a:t>Mean simulated profitability: $60,927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If wholesale and retail prices are adjusted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08053" y="3808228"/>
            <a:ext cx="0" cy="289120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81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94" y="978646"/>
            <a:ext cx="7412318" cy="275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94" y="3855945"/>
            <a:ext cx="7412318" cy="280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Comparative Combined Profitability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2613" y="56871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Combined profitability is higher when retail prices are left at status quo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288180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Key Takeaways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23792" y="1305048"/>
            <a:ext cx="62215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Optimizing Retailer profit and optimizing combined profit lead to similar profitability for both parties.</a:t>
            </a:r>
          </a:p>
          <a:p>
            <a:pPr marL="457200" indent="-457200">
              <a:buFont typeface="Arial"/>
              <a:buChar char="•"/>
            </a:pPr>
            <a:endParaRPr lang="en-US" dirty="0" smtClean="0">
              <a:latin typeface="Arial Narrow"/>
              <a:cs typeface="Arial Narrow"/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Designer’s profit does not vary much; instead, should focus on maximizing retailer profitability to incent retailer to buy more in future seasons.</a:t>
            </a:r>
            <a:endParaRPr lang="en-US" dirty="0">
              <a:latin typeface="Arial Narrow"/>
              <a:cs typeface="Arial Narrow"/>
            </a:endParaRPr>
          </a:p>
          <a:p>
            <a:pPr marL="457200" indent="-457200">
              <a:buFont typeface="Arial"/>
              <a:buChar char="•"/>
            </a:pPr>
            <a:endParaRPr lang="en-US" dirty="0" smtClean="0">
              <a:latin typeface="Arial Narrow"/>
              <a:cs typeface="Arial Narrow"/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In the end, retailer’s ability to sell-through the designer product (i.e. predict end-costumer demand) has the greatest impact on retailer’s profitability.</a:t>
            </a:r>
          </a:p>
          <a:p>
            <a:pPr marL="457200" indent="-457200">
              <a:buFont typeface="Arial"/>
              <a:buChar char="•"/>
            </a:pPr>
            <a:endParaRPr lang="en-US" dirty="0">
              <a:latin typeface="Arial Narrow"/>
              <a:cs typeface="Arial Narrow"/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If sharpened pricepoints can improve sell-through as predicted, Retailers profits increase by an estimated $19,000.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08635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709" y="-1"/>
            <a:ext cx="9127291" cy="6885371"/>
            <a:chOff x="16709" y="-1"/>
            <a:chExt cx="9127291" cy="6885371"/>
          </a:xfrm>
        </p:grpSpPr>
        <p:pic>
          <p:nvPicPr>
            <p:cNvPr id="5" name="Picture 4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7" y="-1"/>
              <a:ext cx="3036060" cy="3437049"/>
            </a:xfrm>
            <a:prstGeom prst="rect">
              <a:avLst/>
            </a:prstGeom>
          </p:spPr>
        </p:pic>
        <p:pic>
          <p:nvPicPr>
            <p:cNvPr id="6" name="Picture 5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09" y="3415315"/>
              <a:ext cx="3041038" cy="3442685"/>
            </a:xfrm>
            <a:prstGeom prst="rect">
              <a:avLst/>
            </a:prstGeom>
          </p:spPr>
        </p:pic>
        <p:pic>
          <p:nvPicPr>
            <p:cNvPr id="7" name="Picture 6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7747" y="3415315"/>
              <a:ext cx="3041038" cy="3442685"/>
            </a:xfrm>
            <a:prstGeom prst="rect">
              <a:avLst/>
            </a:prstGeom>
          </p:spPr>
        </p:pic>
        <p:pic>
          <p:nvPicPr>
            <p:cNvPr id="8" name="Picture 7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8785" y="3442685"/>
              <a:ext cx="3041038" cy="3442685"/>
            </a:xfrm>
            <a:prstGeom prst="rect">
              <a:avLst/>
            </a:prstGeom>
          </p:spPr>
        </p:pic>
        <p:pic>
          <p:nvPicPr>
            <p:cNvPr id="9" name="Picture 8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1924" y="0"/>
              <a:ext cx="3041038" cy="3442685"/>
            </a:xfrm>
            <a:prstGeom prst="rect">
              <a:avLst/>
            </a:prstGeom>
          </p:spPr>
        </p:pic>
        <p:pic>
          <p:nvPicPr>
            <p:cNvPr id="10" name="Picture 9" descr="Screen Shot 2012-12-05 at 4.47.27 PM.png"/>
            <p:cNvPicPr>
              <a:picLocks noChangeAspect="1"/>
            </p:cNvPicPr>
            <p:nvPr/>
          </p:nvPicPr>
          <p:blipFill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2962" y="0"/>
              <a:ext cx="3041038" cy="3442685"/>
            </a:xfrm>
            <a:prstGeom prst="rect">
              <a:avLst/>
            </a:prstGeom>
          </p:spPr>
        </p:pic>
      </p:grp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102794" y="2649450"/>
            <a:ext cx="6733727" cy="1317625"/>
          </a:xfrm>
          <a:solidFill>
            <a:schemeClr val="bg1">
              <a:alpha val="86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I. Company Overview</a:t>
            </a:r>
            <a:endParaRPr lang="en-US" sz="6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7264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3182" y="-264277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Sales by Channel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799" y="6281434"/>
            <a:ext cx="8705389" cy="369332"/>
          </a:xfrm>
          <a:prstGeom prst="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 b="0" dirty="0" smtClean="0">
                <a:latin typeface="Arial Narrow"/>
                <a:cs typeface="Arial Narrow"/>
              </a:rPr>
              <a:t>International and department store channel have seen most consistent positive growth trends. </a:t>
            </a:r>
            <a:endParaRPr lang="en-US" b="0" dirty="0">
              <a:latin typeface="Arial Narrow"/>
              <a:cs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9038" y="737755"/>
            <a:ext cx="2807789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Currently in only 2 department store doors: Saks and Barneys New York</a:t>
            </a:r>
          </a:p>
          <a:p>
            <a:endParaRPr lang="en-U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Department stores sales have steadily increased from 6% to 11% of total sales, but a slow growing category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Saks represents highest opportunity to grow due to potential roll out in more doors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346911"/>
              </p:ext>
            </p:extLst>
          </p:nvPr>
        </p:nvGraphicFramePr>
        <p:xfrm>
          <a:off x="0" y="737756"/>
          <a:ext cx="9144000" cy="5543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457200" y="568192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250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3520" y="32181"/>
            <a:ext cx="9718995" cy="1177059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latin typeface="Arial Narrow"/>
                <a:cs typeface="Arial Narrow"/>
              </a:rPr>
              <a:t>Sales by Category </a:t>
            </a:r>
            <a:br>
              <a:rPr lang="en-US" dirty="0" smtClean="0">
                <a:latin typeface="Arial Narrow"/>
                <a:cs typeface="Arial Narrow"/>
              </a:rPr>
            </a:br>
            <a:endParaRPr lang="en-US" dirty="0" smtClean="0">
              <a:latin typeface="Arial Narrow"/>
              <a:cs typeface="Arial Narrow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097019"/>
              </p:ext>
            </p:extLst>
          </p:nvPr>
        </p:nvGraphicFramePr>
        <p:xfrm>
          <a:off x="-11067" y="1185663"/>
          <a:ext cx="9132934" cy="5672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457200" y="568192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28704" y="706783"/>
            <a:ext cx="8278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Sweaters and outerwear (incl. Jackets/Leather/Fur) are strong trans-seasonal categories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66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402" y="-298878"/>
            <a:ext cx="917136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 Narrow"/>
                <a:cs typeface="Arial Narrow"/>
              </a:rPr>
              <a:t>Outerwear/Sweaters are large part of buy</a:t>
            </a:r>
            <a:endParaRPr lang="en-US" dirty="0">
              <a:solidFill>
                <a:schemeClr val="tx1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598" y="630253"/>
            <a:ext cx="8404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Two categories are 78% of Retailers total buy (in dollars)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Two categories constitute 85% of Designers profitability from this account, </a:t>
            </a:r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at current </a:t>
            </a: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margins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Dresses are greatest drag on </a:t>
            </a: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Designer’s profitability </a:t>
            </a:r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(given current margin</a:t>
            </a:r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)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841697"/>
              </p:ext>
            </p:extLst>
          </p:nvPr>
        </p:nvGraphicFramePr>
        <p:xfrm>
          <a:off x="3844805" y="1754712"/>
          <a:ext cx="5603688" cy="5081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589090"/>
              </p:ext>
            </p:extLst>
          </p:nvPr>
        </p:nvGraphicFramePr>
        <p:xfrm>
          <a:off x="-1187734" y="1754712"/>
          <a:ext cx="7420191" cy="5103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374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endCxn id="8" idx="1"/>
          </p:cNvCxnSpPr>
          <p:nvPr/>
        </p:nvCxnSpPr>
        <p:spPr>
          <a:xfrm>
            <a:off x="2921000" y="2377261"/>
            <a:ext cx="3019778" cy="12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921000" y="3475105"/>
            <a:ext cx="30197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endCxn id="10" idx="1"/>
          </p:cNvCxnSpPr>
          <p:nvPr/>
        </p:nvCxnSpPr>
        <p:spPr>
          <a:xfrm flipV="1">
            <a:off x="2921000" y="4626838"/>
            <a:ext cx="3087512" cy="2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60335" y="2377260"/>
            <a:ext cx="0" cy="32935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0778" y="2236149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Retail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4401" y="3304550"/>
            <a:ext cx="2458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Current Wholesale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8512" y="4472949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Current Cost</a:t>
            </a:r>
            <a:endParaRPr lang="en-US" sz="1400" dirty="0">
              <a:latin typeface="Arial Narrow"/>
              <a:cs typeface="Arial Narrow"/>
            </a:endParaRPr>
          </a:p>
        </p:txBody>
      </p:sp>
      <p:cxnSp>
        <p:nvCxnSpPr>
          <p:cNvPr id="11" name="Straight Connector 10"/>
          <p:cNvCxnSpPr>
            <a:endCxn id="12" idx="1"/>
          </p:cNvCxnSpPr>
          <p:nvPr/>
        </p:nvCxnSpPr>
        <p:spPr>
          <a:xfrm flipV="1">
            <a:off x="2864557" y="5640016"/>
            <a:ext cx="3143955" cy="255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08512" y="5486127"/>
            <a:ext cx="1820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New Cost</a:t>
            </a:r>
            <a:endParaRPr lang="en-US" sz="1400" dirty="0">
              <a:latin typeface="Arial Narrow"/>
              <a:cs typeface="Arial Narrow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921000" y="4085182"/>
            <a:ext cx="3019778" cy="234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1580" y="3863237"/>
            <a:ext cx="2475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New Wholesale Price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2300111" y="2334927"/>
            <a:ext cx="352778" cy="11401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2300111" y="3514615"/>
            <a:ext cx="352778" cy="11401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110" y="2674927"/>
            <a:ext cx="1904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 Narrow"/>
                <a:cs typeface="Arial Narrow"/>
              </a:rPr>
              <a:t>Department Store’s Current Profit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8553" y="3833527"/>
            <a:ext cx="1735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rial Narrow"/>
                <a:cs typeface="Arial Narrow"/>
              </a:rPr>
              <a:t>Designer’s Current Profit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4769556" y="3514615"/>
            <a:ext cx="282222" cy="572912"/>
          </a:xfrm>
          <a:prstGeom prst="downArrow">
            <a:avLst/>
          </a:prstGeom>
          <a:solidFill>
            <a:srgbClr val="C4BD9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9134" y="898118"/>
            <a:ext cx="838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Narrow"/>
                <a:cs typeface="Arial Narrow"/>
              </a:rPr>
              <a:t>Strategic question: How much to move wholesale price in response to new lower cost capabilities?   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Strategic Situation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78553" y="1415905"/>
            <a:ext cx="7909619" cy="5000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2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05 at 4.48.40 PM.png"/>
          <p:cNvPicPr>
            <a:picLocks noChangeAspect="1"/>
          </p:cNvPicPr>
          <p:nvPr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086793" cy="7019487"/>
          </a:xfrm>
          <a:prstGeom prst="rect">
            <a:avLst/>
          </a:prstGeom>
        </p:spPr>
      </p:pic>
      <p:pic>
        <p:nvPicPr>
          <p:cNvPr id="5" name="Picture 4" descr="Screen Shot 2012-12-05 at 4.48.40 PM.png"/>
          <p:cNvPicPr>
            <a:picLocks noChangeAspect="1"/>
          </p:cNvPicPr>
          <p:nvPr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29" y="-19441"/>
            <a:ext cx="3095342" cy="7038927"/>
          </a:xfrm>
          <a:prstGeom prst="rect">
            <a:avLst/>
          </a:prstGeom>
        </p:spPr>
      </p:pic>
      <p:pic>
        <p:nvPicPr>
          <p:cNvPr id="6" name="Picture 5" descr="Screen Shot 2012-12-05 at 4.48.40 PM.png"/>
          <p:cNvPicPr>
            <a:picLocks noChangeAspect="1"/>
          </p:cNvPicPr>
          <p:nvPr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658" y="-19441"/>
            <a:ext cx="3095342" cy="703892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19758" y="2406850"/>
            <a:ext cx="6750436" cy="1881268"/>
          </a:xfrm>
          <a:solidFill>
            <a:srgbClr val="FFFFFF">
              <a:alpha val="80000"/>
            </a:srgb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chemeClr val="tx1">
                    <a:lumMod val="85000"/>
                  </a:schemeClr>
                </a:solidFill>
                <a:latin typeface="Arial Narrow"/>
                <a:cs typeface="Arial Narrow"/>
              </a:rPr>
              <a:t>II. Wholesale Price Optimization</a:t>
            </a:r>
            <a:endParaRPr lang="en-US" sz="6000" b="1" dirty="0">
              <a:solidFill>
                <a:schemeClr val="tx1">
                  <a:lumMod val="8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97348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995" y="-301128"/>
            <a:ext cx="9152591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Arial Narrow"/>
                <a:cs typeface="Arial Narrow"/>
              </a:rPr>
              <a:t>Model Set-Up</a:t>
            </a:r>
            <a:endParaRPr lang="en-US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7200" y="538291"/>
            <a:ext cx="8030972" cy="33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6900" y="697574"/>
            <a:ext cx="789127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Decision Variables: Wholesale Price (average per category)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New manufacturing cost advantages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Wholesale Price informs mark-up calculation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Blue-fill cells indicate categories where a margin increase has be realized (30% reduction in COGS)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 Narrow"/>
                <a:cs typeface="Arial Narrow"/>
              </a:rPr>
              <a:t>Retail price does not change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183"/>
          <a:stretch/>
        </p:blipFill>
        <p:spPr>
          <a:xfrm>
            <a:off x="247650" y="2540374"/>
            <a:ext cx="8373409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83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937</Words>
  <Application>Microsoft Macintosh PowerPoint</Application>
  <PresentationFormat>On-screen Show (4:3)</PresentationFormat>
  <Paragraphs>142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Agenda</vt:lpstr>
      <vt:lpstr>PowerPoint Presentation</vt:lpstr>
      <vt:lpstr>Sales by Channel</vt:lpstr>
      <vt:lpstr>Sales by Category  </vt:lpstr>
      <vt:lpstr>Outerwear/Sweaters are large part of buy</vt:lpstr>
      <vt:lpstr>Strategic Situation</vt:lpstr>
      <vt:lpstr>PowerPoint Presentation</vt:lpstr>
      <vt:lpstr>Model Set-Up</vt:lpstr>
      <vt:lpstr>Model Set-Up</vt:lpstr>
      <vt:lpstr>Constraints</vt:lpstr>
      <vt:lpstr>Optimized Solutions</vt:lpstr>
      <vt:lpstr>PowerPoint Presentation</vt:lpstr>
      <vt:lpstr>High price points sell better than expected</vt:lpstr>
      <vt:lpstr>What if end-consumer is WTP more?</vt:lpstr>
      <vt:lpstr>What if end-consumer is WTP more?</vt:lpstr>
      <vt:lpstr>Wholesale Prices per Optimized Scenarios</vt:lpstr>
      <vt:lpstr>Retailer profit relies on ability to sell product  to end consumer</vt:lpstr>
      <vt:lpstr>Retailer’s Profit Range at Current Prices</vt:lpstr>
      <vt:lpstr>Retailer’s Profit Range at New Prices</vt:lpstr>
      <vt:lpstr>PowerPoint Presentation</vt:lpstr>
      <vt:lpstr>What is random?</vt:lpstr>
      <vt:lpstr>If only wholesale prices are adjusted</vt:lpstr>
      <vt:lpstr>If only wholesale prices are adjusted</vt:lpstr>
      <vt:lpstr>If wholesale and retail prices are adjusted</vt:lpstr>
      <vt:lpstr>If wholesale and retail prices are adjusted</vt:lpstr>
      <vt:lpstr>Comparative Combined Profitability</vt:lpstr>
      <vt:lpstr>Key Takeaways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Alison Melville</dc:creator>
  <cp:lastModifiedBy>Geoffrey Karapetyan</cp:lastModifiedBy>
  <cp:revision>32</cp:revision>
  <dcterms:created xsi:type="dcterms:W3CDTF">2012-12-12T01:21:52Z</dcterms:created>
  <dcterms:modified xsi:type="dcterms:W3CDTF">2012-12-17T13:55:46Z</dcterms:modified>
</cp:coreProperties>
</file>